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omments/modernComment_11C_49BEBAFF.xml" ContentType="application/vnd.ms-powerpoint.comments+xml"/>
  <Override PartName="/ppt/notesSlides/notesSlide2.xml" ContentType="application/vnd.openxmlformats-officedocument.presentationml.notesSlide+xml"/>
  <Override PartName="/ppt/comments/modernComment_11F_F7196FCC.xml" ContentType="application/vnd.ms-powerpoint.comments+xml"/>
  <Override PartName="/ppt/notesSlides/notesSlide3.xml" ContentType="application/vnd.openxmlformats-officedocument.presentationml.notesSlide+xml"/>
  <Override PartName="/ppt/comments/modernComment_127_45CB37D1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30"/>
  </p:notesMasterIdLst>
  <p:sldIdLst>
    <p:sldId id="267" r:id="rId2"/>
    <p:sldId id="281" r:id="rId3"/>
    <p:sldId id="333" r:id="rId4"/>
    <p:sldId id="334" r:id="rId5"/>
    <p:sldId id="284" r:id="rId6"/>
    <p:sldId id="287" r:id="rId7"/>
    <p:sldId id="295" r:id="rId8"/>
    <p:sldId id="289" r:id="rId9"/>
    <p:sldId id="337" r:id="rId10"/>
    <p:sldId id="291" r:id="rId11"/>
    <p:sldId id="292" r:id="rId12"/>
    <p:sldId id="300" r:id="rId13"/>
    <p:sldId id="301" r:id="rId14"/>
    <p:sldId id="344" r:id="rId15"/>
    <p:sldId id="274" r:id="rId16"/>
    <p:sldId id="343" r:id="rId17"/>
    <p:sldId id="307" r:id="rId18"/>
    <p:sldId id="336" r:id="rId19"/>
    <p:sldId id="318" r:id="rId20"/>
    <p:sldId id="315" r:id="rId21"/>
    <p:sldId id="324" r:id="rId22"/>
    <p:sldId id="338" r:id="rId23"/>
    <p:sldId id="340" r:id="rId24"/>
    <p:sldId id="341" r:id="rId25"/>
    <p:sldId id="342" r:id="rId26"/>
    <p:sldId id="322" r:id="rId27"/>
    <p:sldId id="323" r:id="rId28"/>
    <p:sldId id="27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5CD7FCA-69DE-F3B5-818F-5FD42AE094FF}" name="Sakshi Jharbade" initials="SJ" userId="Sakshi Jharbad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75" d="100"/>
          <a:sy n="75" d="100"/>
        </p:scale>
        <p:origin x="7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748381452318461"/>
          <c:y val="9.7222222222222224E-2"/>
          <c:w val="0.83051618547681538"/>
          <c:h val="0.74072543015456405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Pt>
            <c:idx val="0"/>
            <c:marker>
              <c:symbol val="diamond"/>
              <c:size val="6"/>
              <c:spPr>
                <a:solidFill>
                  <a:srgbClr val="FFC000"/>
                </a:solidFill>
                <a:ln w="9525">
                  <a:solidFill>
                    <a:srgbClr val="0070C0"/>
                  </a:solidFill>
                  <a:round/>
                </a:ln>
                <a:effectLst/>
              </c:spPr>
            </c:marker>
            <c:bubble3D val="0"/>
            <c:spPr>
              <a:ln w="25400" cap="rnd">
                <a:solidFill>
                  <a:srgbClr val="0070C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93-474A-B1CE-5192DD33D7C9}"/>
              </c:ext>
            </c:extLst>
          </c:dPt>
          <c:dPt>
            <c:idx val="1"/>
            <c:marker>
              <c:symbol val="diamond"/>
              <c:size val="6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2D93-474A-B1CE-5192DD33D7C9}"/>
              </c:ext>
            </c:extLst>
          </c:dPt>
          <c:dPt>
            <c:idx val="2"/>
            <c:marker>
              <c:symbol val="diamond"/>
              <c:size val="6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D93-474A-B1CE-5192DD33D7C9}"/>
              </c:ext>
            </c:extLst>
          </c:dPt>
          <c:dPt>
            <c:idx val="3"/>
            <c:marker>
              <c:symbol val="diamond"/>
              <c:size val="6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2D93-474A-B1CE-5192DD33D7C9}"/>
              </c:ext>
            </c:extLst>
          </c:dPt>
          <c:dPt>
            <c:idx val="5"/>
            <c:marker>
              <c:symbol val="diamond"/>
              <c:size val="6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2D93-474A-B1CE-5192DD33D7C9}"/>
              </c:ext>
            </c:extLst>
          </c:dPt>
          <c:trendline>
            <c:spPr>
              <a:ln w="9525" cap="rnd">
                <a:solidFill>
                  <a:sysClr val="windowText" lastClr="000000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9525" cap="rnd">
                <a:solidFill>
                  <a:sysClr val="windowText" lastClr="000000"/>
                </a:solidFill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5.7859142607174105E-2"/>
                  <c:y val="-0.10570829687955673"/>
                </c:manualLayout>
              </c:layout>
              <c:numFmt formatCode="General" sourceLinked="0"/>
              <c:spPr>
                <a:noFill/>
                <a:ln>
                  <a:solidFill>
                    <a:sysClr val="windowText" lastClr="000000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trendline>
            <c:spPr>
              <a:ln w="9525" cap="rnd">
                <a:solidFill>
                  <a:sysClr val="windowText" lastClr="000000"/>
                </a:solidFill>
                <a:prstDash val="sysDash"/>
              </a:ln>
              <a:effectLst/>
            </c:spPr>
            <c:trendlineType val="linear"/>
            <c:intercept val="0"/>
            <c:dispRSqr val="0"/>
            <c:dispEq val="0"/>
          </c:trendline>
          <c:xVal>
            <c:numRef>
              <c:f>Sheet4!$F$13:$F$22</c:f>
              <c:numCache>
                <c:formatCode>General</c:formatCode>
                <c:ptCount val="10"/>
                <c:pt idx="0">
                  <c:v>1003.6398932297985</c:v>
                </c:pt>
                <c:pt idx="1">
                  <c:v>1405.1197745420386</c:v>
                </c:pt>
                <c:pt idx="2">
                  <c:v>1369.6507055285681</c:v>
                </c:pt>
                <c:pt idx="3">
                  <c:v>1742.5710594315244</c:v>
                </c:pt>
                <c:pt idx="4">
                  <c:v>1839.7827562797013</c:v>
                </c:pt>
                <c:pt idx="5">
                  <c:v>1785.4877081681207</c:v>
                </c:pt>
                <c:pt idx="6">
                  <c:v>2042.0353982300883</c:v>
                </c:pt>
                <c:pt idx="7">
                  <c:v>1924.4399866265462</c:v>
                </c:pt>
                <c:pt idx="8">
                  <c:v>2096.9491525423728</c:v>
                </c:pt>
                <c:pt idx="9">
                  <c:v>1724.5134383688601</c:v>
                </c:pt>
              </c:numCache>
            </c:numRef>
          </c:xVal>
          <c:yVal>
            <c:numRef>
              <c:f>Sheet4!$G$13:$G$22</c:f>
              <c:numCache>
                <c:formatCode>General</c:formatCode>
                <c:ptCount val="10"/>
                <c:pt idx="0">
                  <c:v>1040.1938112542673</c:v>
                </c:pt>
                <c:pt idx="1">
                  <c:v>1201.8900000000001</c:v>
                </c:pt>
                <c:pt idx="2">
                  <c:v>1364.35126030898</c:v>
                </c:pt>
                <c:pt idx="3">
                  <c:v>1665.7608820489299</c:v>
                </c:pt>
                <c:pt idx="4">
                  <c:v>1763.6398932298</c:v>
                </c:pt>
                <c:pt idx="5">
                  <c:v>1405.11977454204</c:v>
                </c:pt>
                <c:pt idx="6">
                  <c:v>1769.6507055285699</c:v>
                </c:pt>
                <c:pt idx="7">
                  <c:v>1842.5710594315201</c:v>
                </c:pt>
                <c:pt idx="8">
                  <c:v>1839.7827562797013</c:v>
                </c:pt>
                <c:pt idx="9">
                  <c:v>1685.48770816812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2D93-474A-B1CE-5192DD33D7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7169744"/>
        <c:axId val="503284944"/>
      </c:scatterChart>
      <c:valAx>
        <c:axId val="507169744"/>
        <c:scaling>
          <c:orientation val="minMax"/>
          <c:max val="21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cap="none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Observed</a:t>
                </a:r>
                <a:r>
                  <a:rPr lang="en-IN" sz="1200" cap="none" baseline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yield </a:t>
                </a:r>
                <a:r>
                  <a:rPr lang="en-IN" sz="1200" baseline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IN" sz="1200" cap="none" baseline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kg ha</a:t>
                </a:r>
                <a:r>
                  <a:rPr lang="en-IN" sz="1200" cap="none" baseline="30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IN" sz="1200" baseline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IN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0.33842935258092738"/>
              <c:y val="0.912106299212598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284944"/>
        <c:crosses val="autoZero"/>
        <c:crossBetween val="midCat"/>
        <c:majorUnit val="300"/>
      </c:valAx>
      <c:valAx>
        <c:axId val="503284944"/>
        <c:scaling>
          <c:orientation val="minMax"/>
          <c:max val="2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cap="none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Simulated</a:t>
                </a:r>
                <a:r>
                  <a:rPr lang="en-IN" sz="1200" cap="none" baseline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yield (kg ha</a:t>
                </a:r>
                <a:r>
                  <a:rPr lang="en-IN" sz="1200" cap="none" baseline="30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IN" sz="1200" baseline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IN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0.11261956838728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7169744"/>
        <c:crosses val="autoZero"/>
        <c:crossBetween val="midCat"/>
        <c:majorUnit val="3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13727034120735"/>
          <c:y val="6.9444444444444448E-2"/>
          <c:w val="0.80273840769903759"/>
          <c:h val="0.76991542723826167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Pt>
            <c:idx val="0"/>
            <c:marker>
              <c:symbol val="diamond"/>
              <c:size val="6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C0FB-445B-AB52-851A207E109A}"/>
              </c:ext>
            </c:extLst>
          </c:dPt>
          <c:dPt>
            <c:idx val="1"/>
            <c:marker>
              <c:symbol val="diamond"/>
              <c:size val="6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C0FB-445B-AB52-851A207E109A}"/>
              </c:ext>
            </c:extLst>
          </c:dPt>
          <c:dPt>
            <c:idx val="2"/>
            <c:marker>
              <c:symbol val="diamond"/>
              <c:size val="6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C0FB-445B-AB52-851A207E109A}"/>
              </c:ext>
            </c:extLst>
          </c:dPt>
          <c:dPt>
            <c:idx val="3"/>
            <c:marker>
              <c:symbol val="diamond"/>
              <c:size val="6"/>
              <c:spPr>
                <a:solidFill>
                  <a:schemeClr val="accent4"/>
                </a:solidFill>
                <a:ln w="9525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C0FB-445B-AB52-851A207E109A}"/>
              </c:ext>
            </c:extLst>
          </c:dPt>
          <c:dPt>
            <c:idx val="5"/>
            <c:marker>
              <c:symbol val="diamond"/>
              <c:size val="6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C0FB-445B-AB52-851A207E109A}"/>
              </c:ext>
            </c:extLst>
          </c:dPt>
          <c:trendline>
            <c:spPr>
              <a:ln w="9525" cap="rnd">
                <a:solidFill>
                  <a:schemeClr val="tx1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9525" cap="rnd">
                <a:solidFill>
                  <a:schemeClr val="tx1"/>
                </a:solidFill>
                <a:prstDash val="sysDash"/>
              </a:ln>
              <a:effectLst/>
            </c:spPr>
            <c:trendlineType val="linear"/>
            <c:intercept val="0"/>
            <c:dispRSqr val="0"/>
            <c:dispEq val="0"/>
          </c:trendline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0.16874375582084497"/>
                  <c:y val="-9.9843977836103825E-2"/>
                </c:manualLayout>
              </c:layout>
              <c:numFmt formatCode="General" sourceLinked="0"/>
              <c:spPr>
                <a:noFill/>
                <a:ln>
                  <a:solidFill>
                    <a:sysClr val="windowText" lastClr="000000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Sheet4!$F$1:$F$10</c:f>
              <c:numCache>
                <c:formatCode>General</c:formatCode>
                <c:ptCount val="10"/>
                <c:pt idx="0">
                  <c:v>1003.6398932297985</c:v>
                </c:pt>
                <c:pt idx="1">
                  <c:v>1405.1197745420386</c:v>
                </c:pt>
                <c:pt idx="2">
                  <c:v>1369.6507055285681</c:v>
                </c:pt>
                <c:pt idx="3">
                  <c:v>1742.5710594315244</c:v>
                </c:pt>
                <c:pt idx="4">
                  <c:v>1839.7827562797013</c:v>
                </c:pt>
                <c:pt idx="5">
                  <c:v>1785.4877081681207</c:v>
                </c:pt>
                <c:pt idx="6">
                  <c:v>2042.0353982300883</c:v>
                </c:pt>
                <c:pt idx="7">
                  <c:v>1924.4399866265462</c:v>
                </c:pt>
                <c:pt idx="8">
                  <c:v>2096.9491525423728</c:v>
                </c:pt>
                <c:pt idx="9">
                  <c:v>1724.5134383688601</c:v>
                </c:pt>
              </c:numCache>
            </c:numRef>
          </c:xVal>
          <c:yVal>
            <c:numRef>
              <c:f>Sheet4!$G$1:$G$10</c:f>
              <c:numCache>
                <c:formatCode>General</c:formatCode>
                <c:ptCount val="10"/>
                <c:pt idx="0">
                  <c:v>1060.19381125427</c:v>
                </c:pt>
                <c:pt idx="1">
                  <c:v>1271.1764033382799</c:v>
                </c:pt>
                <c:pt idx="2">
                  <c:v>1564.35126030898</c:v>
                </c:pt>
                <c:pt idx="3">
                  <c:v>1525.7608820489299</c:v>
                </c:pt>
                <c:pt idx="4">
                  <c:v>1703.6398932298</c:v>
                </c:pt>
                <c:pt idx="5">
                  <c:v>1405.1197745420386</c:v>
                </c:pt>
                <c:pt idx="6">
                  <c:v>1769.6507055285699</c:v>
                </c:pt>
                <c:pt idx="7">
                  <c:v>1842.5710594315201</c:v>
                </c:pt>
                <c:pt idx="8">
                  <c:v>1839.7827562797013</c:v>
                </c:pt>
                <c:pt idx="9">
                  <c:v>1885.48770816812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C0FB-445B-AB52-851A207E1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4345208"/>
        <c:axId val="480496888"/>
      </c:scatterChart>
      <c:valAx>
        <c:axId val="4043452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cap="none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Observed</a:t>
                </a:r>
                <a:r>
                  <a:rPr lang="en-IN" sz="1200" cap="none" baseline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yield </a:t>
                </a:r>
                <a:r>
                  <a:rPr lang="en-IN" sz="1200" baseline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IN" sz="1200" cap="none" baseline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kg ha</a:t>
                </a:r>
                <a:r>
                  <a:rPr lang="en-IN" sz="1200" cap="none" baseline="30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IN" sz="1000" baseline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IN"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0.36745576157818988"/>
              <c:y val="0.922198891805190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0496888"/>
        <c:crosses val="autoZero"/>
        <c:crossBetween val="midCat"/>
        <c:majorUnit val="300"/>
      </c:valAx>
      <c:valAx>
        <c:axId val="4804968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cap="none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Simulated</a:t>
                </a:r>
                <a:r>
                  <a:rPr lang="en-IN" sz="1200" cap="none" baseline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yield </a:t>
                </a:r>
                <a:r>
                  <a:rPr lang="en-IN" sz="1200" baseline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IN" sz="1200" cap="none" baseline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kg ha</a:t>
                </a:r>
                <a:r>
                  <a:rPr lang="en-IN" sz="1200" cap="none" baseline="30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IN" sz="1200" baseline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IN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7777777777777779E-3"/>
              <c:y val="0.111392898804316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345208"/>
        <c:crosses val="autoZero"/>
        <c:crossBetween val="midCat"/>
        <c:majorUnit val="3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omments/modernComment_11C_49BEBA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BC3FD69-09E7-4B66-BBAE-B010512C7F94}" authorId="{C5CD7FCA-69DE-F3B5-818F-5FD42AE094FF}" created="2022-09-20T08:38:58.576">
    <pc:sldMkLst xmlns:pc="http://schemas.microsoft.com/office/powerpoint/2013/main/command">
      <pc:docMk/>
      <pc:sldMk cId="1237236479" sldId="284"/>
    </pc:sldMkLst>
    <p188:pos x="11610975" y="4673600"/>
    <p188:txBody>
      <a:bodyPr/>
      <a:lstStyle/>
      <a:p>
        <a:r>
          <a:rPr lang="en-IN"/>
          <a:t>Science of Total environment</a:t>
        </a:r>
      </a:p>
    </p188:txBody>
  </p188:cm>
  <p188:cm id="{F81C6D55-B925-41D6-AB99-00FC75D8418C}" authorId="{C5CD7FCA-69DE-F3B5-818F-5FD42AE094FF}" created="2022-09-20T08:46:27.167">
    <pc:sldMkLst xmlns:pc="http://schemas.microsoft.com/office/powerpoint/2013/main/command">
      <pc:docMk/>
      <pc:sldMk cId="1237236479" sldId="284"/>
    </pc:sldMkLst>
    <p188:pos x="11779250" y="1546225"/>
    <p188:txBody>
      <a:bodyPr/>
      <a:lstStyle/>
      <a:p>
        <a:r>
          <a:rPr lang="en-IN"/>
          <a:t>Current Science</a:t>
        </a:r>
      </a:p>
    </p188:txBody>
  </p188:cm>
</p188:cmLst>
</file>

<file path=ppt/comments/modernComment_11F_F7196FC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384C2CB-6E4F-468E-A625-DACD2F0A09F1}" authorId="{C5CD7FCA-69DE-F3B5-818F-5FD42AE094FF}" created="2022-09-20T08:40:28.634">
    <pc:sldMkLst xmlns:pc="http://schemas.microsoft.com/office/powerpoint/2013/main/command">
      <pc:docMk/>
      <pc:sldMk cId="4145639372" sldId="287"/>
    </pc:sldMkLst>
    <p188:pos x="11814175" y="1400175"/>
    <p188:txBody>
      <a:bodyPr/>
      <a:lstStyle/>
      <a:p>
        <a:r>
          <a:rPr lang="en-IN"/>
          <a:t>Agricultural Water Management</a:t>
        </a:r>
      </a:p>
    </p188:txBody>
  </p188:cm>
  <p188:cm id="{3397A611-4075-4C43-AC6F-E0E46894000B}" authorId="{C5CD7FCA-69DE-F3B5-818F-5FD42AE094FF}" created="2022-09-20T08:41:12.355">
    <pc:sldMkLst xmlns:pc="http://schemas.microsoft.com/office/powerpoint/2013/main/command">
      <pc:docMk/>
      <pc:sldMk cId="4145639372" sldId="287"/>
    </pc:sldMkLst>
    <p188:pos x="11814175" y="3838575"/>
    <p188:txBody>
      <a:bodyPr/>
      <a:lstStyle/>
      <a:p>
        <a:r>
          <a:rPr lang="en-IN"/>
          <a:t>Science of Total Environment</a:t>
        </a:r>
      </a:p>
    </p188:txBody>
  </p188:cm>
</p188:cmLst>
</file>

<file path=ppt/comments/modernComment_127_45CB37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6BB2575-904E-4EE6-A5EA-D627ADC19690}" authorId="{C5CD7FCA-69DE-F3B5-818F-5FD42AE094FF}" created="2022-09-20T08:42:17.340">
    <pc:sldMkLst xmlns:pc="http://schemas.microsoft.com/office/powerpoint/2013/main/command">
      <pc:docMk/>
      <pc:sldMk cId="1170946001" sldId="295"/>
    </pc:sldMkLst>
    <p188:pos x="11620500" y="1454150"/>
    <p188:txBody>
      <a:bodyPr/>
      <a:lstStyle/>
      <a:p>
        <a:r>
          <a:rPr lang="en-IN"/>
          <a:t>Smart Agricultural Technology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A8BB12-2A55-4048-8E64-F627C89DA5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A0958D-E1AB-43FA-BE81-3D888B2D2957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IN" sz="28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en-IN" sz="2700" dirty="0"/>
            <a:t> </a:t>
          </a:r>
          <a:endParaRPr lang="en-US" sz="2700" dirty="0"/>
        </a:p>
      </dgm:t>
    </dgm:pt>
    <dgm:pt modelId="{E935F523-4B23-4856-8EDE-D19319304125}" type="parTrans" cxnId="{8FFD7D01-3074-4F13-AA1C-785E5E64104E}">
      <dgm:prSet/>
      <dgm:spPr/>
      <dgm:t>
        <a:bodyPr/>
        <a:lstStyle/>
        <a:p>
          <a:endParaRPr lang="en-US"/>
        </a:p>
      </dgm:t>
    </dgm:pt>
    <dgm:pt modelId="{EEA3A1D3-3515-4D5F-830A-85BCCBDAE7E4}" type="sibTrans" cxnId="{8FFD7D01-3074-4F13-AA1C-785E5E64104E}">
      <dgm:prSet/>
      <dgm:spPr/>
      <dgm:t>
        <a:bodyPr/>
        <a:lstStyle/>
        <a:p>
          <a:endParaRPr lang="en-US"/>
        </a:p>
      </dgm:t>
    </dgm:pt>
    <dgm:pt modelId="{AA9DA9CF-F899-450A-A863-ADAC128A44A1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IN" sz="28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Review of literature </a:t>
          </a:r>
          <a:endParaRPr lang="en-US" sz="2800" kern="1200" dirty="0">
            <a:solidFill>
              <a:prstClr val="white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9959385D-A6AC-456A-B505-DF3513F2ADA6}" type="parTrans" cxnId="{3D30031B-1447-4920-A06F-5A3C44ADCCDC}">
      <dgm:prSet/>
      <dgm:spPr/>
      <dgm:t>
        <a:bodyPr/>
        <a:lstStyle/>
        <a:p>
          <a:endParaRPr lang="en-US"/>
        </a:p>
      </dgm:t>
    </dgm:pt>
    <dgm:pt modelId="{43507CF4-82FF-45DC-827A-68F4ECDA2FC0}" type="sibTrans" cxnId="{3D30031B-1447-4920-A06F-5A3C44ADCCDC}">
      <dgm:prSet/>
      <dgm:spPr/>
      <dgm:t>
        <a:bodyPr/>
        <a:lstStyle/>
        <a:p>
          <a:endParaRPr lang="en-US"/>
        </a:p>
      </dgm:t>
    </dgm:pt>
    <dgm:pt modelId="{AE0C915C-6A0C-4264-9AFA-0A20E406F2C4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IN" sz="28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Research</a:t>
          </a:r>
          <a:r>
            <a:rPr lang="en-IN" sz="2500" kern="1200" dirty="0"/>
            <a:t> </a:t>
          </a:r>
          <a:r>
            <a:rPr lang="en-IN" sz="28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Gap</a:t>
          </a:r>
          <a:r>
            <a:rPr lang="en-IN" sz="2500" kern="1200" dirty="0"/>
            <a:t> </a:t>
          </a:r>
          <a:endParaRPr lang="en-US" sz="2500" kern="1200" dirty="0"/>
        </a:p>
      </dgm:t>
    </dgm:pt>
    <dgm:pt modelId="{7D224834-D6F9-4248-8526-57130BAE6C3D}" type="parTrans" cxnId="{853A98CC-CA92-4EA7-8DC6-806B18158973}">
      <dgm:prSet/>
      <dgm:spPr/>
      <dgm:t>
        <a:bodyPr/>
        <a:lstStyle/>
        <a:p>
          <a:endParaRPr lang="en-US"/>
        </a:p>
      </dgm:t>
    </dgm:pt>
    <dgm:pt modelId="{D6124B67-5C94-47CB-82FB-3973F55A390B}" type="sibTrans" cxnId="{853A98CC-CA92-4EA7-8DC6-806B18158973}">
      <dgm:prSet/>
      <dgm:spPr/>
      <dgm:t>
        <a:bodyPr/>
        <a:lstStyle/>
        <a:p>
          <a:endParaRPr lang="en-US"/>
        </a:p>
      </dgm:t>
    </dgm:pt>
    <dgm:pt modelId="{1341E06C-C7B3-4421-BC16-BC804CAF776A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Objectives</a:t>
          </a:r>
        </a:p>
      </dgm:t>
    </dgm:pt>
    <dgm:pt modelId="{5C6E6C09-E34C-44DB-8683-D4A7DD974359}" type="parTrans" cxnId="{30F26441-D847-464D-A3F4-C18F52CF98E9}">
      <dgm:prSet/>
      <dgm:spPr/>
      <dgm:t>
        <a:bodyPr/>
        <a:lstStyle/>
        <a:p>
          <a:endParaRPr lang="en-US"/>
        </a:p>
      </dgm:t>
    </dgm:pt>
    <dgm:pt modelId="{96463AE1-E818-413B-A9B1-C68022C3287F}" type="sibTrans" cxnId="{30F26441-D847-464D-A3F4-C18F52CF98E9}">
      <dgm:prSet/>
      <dgm:spPr/>
      <dgm:t>
        <a:bodyPr/>
        <a:lstStyle/>
        <a:p>
          <a:endParaRPr lang="en-US"/>
        </a:p>
      </dgm:t>
    </dgm:pt>
    <dgm:pt modelId="{709C82BA-6C35-4B90-89A6-6C9E111799F5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Study Area</a:t>
          </a:r>
        </a:p>
      </dgm:t>
    </dgm:pt>
    <dgm:pt modelId="{9E4BAEC1-5641-4B23-AB5E-A888B8283256}" type="parTrans" cxnId="{C2AAA256-8CA0-467A-8E16-DAB598E0E769}">
      <dgm:prSet/>
      <dgm:spPr/>
      <dgm:t>
        <a:bodyPr/>
        <a:lstStyle/>
        <a:p>
          <a:endParaRPr lang="en-US"/>
        </a:p>
      </dgm:t>
    </dgm:pt>
    <dgm:pt modelId="{9E13FF0D-B4DC-4711-99F1-D0CB888452FB}" type="sibTrans" cxnId="{C2AAA256-8CA0-467A-8E16-DAB598E0E769}">
      <dgm:prSet/>
      <dgm:spPr/>
      <dgm:t>
        <a:bodyPr/>
        <a:lstStyle/>
        <a:p>
          <a:endParaRPr lang="en-US"/>
        </a:p>
      </dgm:t>
    </dgm:pt>
    <dgm:pt modelId="{C5335BD8-B85A-4C86-91B5-35103396F006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Material and Methods</a:t>
          </a:r>
        </a:p>
      </dgm:t>
    </dgm:pt>
    <dgm:pt modelId="{C7CD43F0-AB69-488D-BA43-1857184A1320}" type="parTrans" cxnId="{FA3FD832-949A-4195-A6D9-8084CEF1BC2A}">
      <dgm:prSet/>
      <dgm:spPr/>
      <dgm:t>
        <a:bodyPr/>
        <a:lstStyle/>
        <a:p>
          <a:endParaRPr lang="en-US"/>
        </a:p>
      </dgm:t>
    </dgm:pt>
    <dgm:pt modelId="{75B16A7F-E92D-4878-806C-30A619AF9709}" type="sibTrans" cxnId="{FA3FD832-949A-4195-A6D9-8084CEF1BC2A}">
      <dgm:prSet/>
      <dgm:spPr/>
      <dgm:t>
        <a:bodyPr/>
        <a:lstStyle/>
        <a:p>
          <a:endParaRPr lang="en-US"/>
        </a:p>
      </dgm:t>
    </dgm:pt>
    <dgm:pt modelId="{EA8A304B-08E7-4CD8-A9CF-2741E5168012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Results</a:t>
          </a:r>
        </a:p>
      </dgm:t>
    </dgm:pt>
    <dgm:pt modelId="{BD8CD3D1-8E6D-4A67-A199-FDFEFC457B58}" type="parTrans" cxnId="{57A0B158-CCC9-4A0A-A2CA-6B32DF1A5657}">
      <dgm:prSet/>
      <dgm:spPr/>
      <dgm:t>
        <a:bodyPr/>
        <a:lstStyle/>
        <a:p>
          <a:endParaRPr lang="en-US"/>
        </a:p>
      </dgm:t>
    </dgm:pt>
    <dgm:pt modelId="{7FC257CA-7F68-4FF0-B830-AAE7A4B4B9C8}" type="sibTrans" cxnId="{57A0B158-CCC9-4A0A-A2CA-6B32DF1A5657}">
      <dgm:prSet/>
      <dgm:spPr/>
      <dgm:t>
        <a:bodyPr/>
        <a:lstStyle/>
        <a:p>
          <a:endParaRPr lang="en-US"/>
        </a:p>
      </dgm:t>
    </dgm:pt>
    <dgm:pt modelId="{F51318A4-B32D-46B4-894A-6DD65A28B602}" type="pres">
      <dgm:prSet presAssocID="{39A8BB12-2A55-4048-8E64-F627C89DA54C}" presName="linear" presStyleCnt="0">
        <dgm:presLayoutVars>
          <dgm:animLvl val="lvl"/>
          <dgm:resizeHandles val="exact"/>
        </dgm:presLayoutVars>
      </dgm:prSet>
      <dgm:spPr/>
    </dgm:pt>
    <dgm:pt modelId="{89A2510B-AB92-41C4-AF63-B79C3D004E98}" type="pres">
      <dgm:prSet presAssocID="{73A0958D-E1AB-43FA-BE81-3D888B2D2957}" presName="parentText" presStyleLbl="node1" presStyleIdx="0" presStyleCnt="7" custLinFactNeighborY="-55911">
        <dgm:presLayoutVars>
          <dgm:chMax val="0"/>
          <dgm:bulletEnabled val="1"/>
        </dgm:presLayoutVars>
      </dgm:prSet>
      <dgm:spPr/>
    </dgm:pt>
    <dgm:pt modelId="{03A45183-8E5F-4CAC-A8DC-024058AE039B}" type="pres">
      <dgm:prSet presAssocID="{EEA3A1D3-3515-4D5F-830A-85BCCBDAE7E4}" presName="spacer" presStyleCnt="0"/>
      <dgm:spPr/>
    </dgm:pt>
    <dgm:pt modelId="{5C958074-9171-4670-93AF-551BCAEB9217}" type="pres">
      <dgm:prSet presAssocID="{AA9DA9CF-F899-450A-A863-ADAC128A44A1}" presName="parentText" presStyleLbl="node1" presStyleIdx="1" presStyleCnt="7" custLinFactNeighborY="-94083">
        <dgm:presLayoutVars>
          <dgm:chMax val="0"/>
          <dgm:bulletEnabled val="1"/>
        </dgm:presLayoutVars>
      </dgm:prSet>
      <dgm:spPr/>
    </dgm:pt>
    <dgm:pt modelId="{FCBC106B-3346-4E8A-AAE7-71BF302F275A}" type="pres">
      <dgm:prSet presAssocID="{43507CF4-82FF-45DC-827A-68F4ECDA2FC0}" presName="spacer" presStyleCnt="0"/>
      <dgm:spPr/>
    </dgm:pt>
    <dgm:pt modelId="{63DCC015-2547-470A-9AB0-FC8FBB37D9CD}" type="pres">
      <dgm:prSet presAssocID="{AE0C915C-6A0C-4264-9AFA-0A20E406F2C4}" presName="parentText" presStyleLbl="node1" presStyleIdx="2" presStyleCnt="7" custLinFactY="-2782" custLinFactNeighborY="-100000">
        <dgm:presLayoutVars>
          <dgm:chMax val="0"/>
          <dgm:bulletEnabled val="1"/>
        </dgm:presLayoutVars>
      </dgm:prSet>
      <dgm:spPr/>
    </dgm:pt>
    <dgm:pt modelId="{B3E67CE7-EC92-497E-9BCC-57F1FE3BE2D5}" type="pres">
      <dgm:prSet presAssocID="{D6124B67-5C94-47CB-82FB-3973F55A390B}" presName="spacer" presStyleCnt="0"/>
      <dgm:spPr/>
    </dgm:pt>
    <dgm:pt modelId="{7F3C51C6-97FB-4F60-BB1E-C450FAC154CA}" type="pres">
      <dgm:prSet presAssocID="{1341E06C-C7B3-4421-BC16-BC804CAF776A}" presName="parentText" presStyleLbl="node1" presStyleIdx="3" presStyleCnt="7" custLinFactY="-6213" custLinFactNeighborY="-100000">
        <dgm:presLayoutVars>
          <dgm:chMax val="0"/>
          <dgm:bulletEnabled val="1"/>
        </dgm:presLayoutVars>
      </dgm:prSet>
      <dgm:spPr/>
    </dgm:pt>
    <dgm:pt modelId="{AD822C26-5561-4C22-A607-FD473BD695F8}" type="pres">
      <dgm:prSet presAssocID="{96463AE1-E818-413B-A9B1-C68022C3287F}" presName="spacer" presStyleCnt="0"/>
      <dgm:spPr/>
    </dgm:pt>
    <dgm:pt modelId="{A4D9FDD7-77D2-4112-9778-66841301A2E0}" type="pres">
      <dgm:prSet presAssocID="{709C82BA-6C35-4B90-89A6-6C9E111799F5}" presName="parentText" presStyleLbl="node1" presStyleIdx="4" presStyleCnt="7" custLinFactY="-6213" custLinFactNeighborY="-100000">
        <dgm:presLayoutVars>
          <dgm:chMax val="0"/>
          <dgm:bulletEnabled val="1"/>
        </dgm:presLayoutVars>
      </dgm:prSet>
      <dgm:spPr/>
    </dgm:pt>
    <dgm:pt modelId="{8D092D01-50A4-48FF-AAA8-CADCE42DC483}" type="pres">
      <dgm:prSet presAssocID="{9E13FF0D-B4DC-4711-99F1-D0CB888452FB}" presName="spacer" presStyleCnt="0"/>
      <dgm:spPr/>
    </dgm:pt>
    <dgm:pt modelId="{EA9B95E0-D931-49B1-9F11-5F72F83D3977}" type="pres">
      <dgm:prSet presAssocID="{C5335BD8-B85A-4C86-91B5-35103396F006}" presName="parentText" presStyleLbl="node1" presStyleIdx="5" presStyleCnt="7" custLinFactY="-6213" custLinFactNeighborY="-100000">
        <dgm:presLayoutVars>
          <dgm:chMax val="0"/>
          <dgm:bulletEnabled val="1"/>
        </dgm:presLayoutVars>
      </dgm:prSet>
      <dgm:spPr/>
    </dgm:pt>
    <dgm:pt modelId="{5A18241D-A388-4081-BC62-B99CDA519000}" type="pres">
      <dgm:prSet presAssocID="{75B16A7F-E92D-4878-806C-30A619AF9709}" presName="spacer" presStyleCnt="0"/>
      <dgm:spPr/>
    </dgm:pt>
    <dgm:pt modelId="{14DA0A22-DA5B-46A9-BAC9-A82B14189BC1}" type="pres">
      <dgm:prSet presAssocID="{EA8A304B-08E7-4CD8-A9CF-2741E5168012}" presName="parentText" presStyleLbl="node1" presStyleIdx="6" presStyleCnt="7" custLinFactY="-6213" custLinFactNeighborY="-100000">
        <dgm:presLayoutVars>
          <dgm:chMax val="0"/>
          <dgm:bulletEnabled val="1"/>
        </dgm:presLayoutVars>
      </dgm:prSet>
      <dgm:spPr/>
    </dgm:pt>
  </dgm:ptLst>
  <dgm:cxnLst>
    <dgm:cxn modelId="{8FFD7D01-3074-4F13-AA1C-785E5E64104E}" srcId="{39A8BB12-2A55-4048-8E64-F627C89DA54C}" destId="{73A0958D-E1AB-43FA-BE81-3D888B2D2957}" srcOrd="0" destOrd="0" parTransId="{E935F523-4B23-4856-8EDE-D19319304125}" sibTransId="{EEA3A1D3-3515-4D5F-830A-85BCCBDAE7E4}"/>
    <dgm:cxn modelId="{92F0BB0D-E131-4F9D-A7DC-09D62A7EB510}" type="presOf" srcId="{709C82BA-6C35-4B90-89A6-6C9E111799F5}" destId="{A4D9FDD7-77D2-4112-9778-66841301A2E0}" srcOrd="0" destOrd="0" presId="urn:microsoft.com/office/officeart/2005/8/layout/vList2"/>
    <dgm:cxn modelId="{3D30031B-1447-4920-A06F-5A3C44ADCCDC}" srcId="{39A8BB12-2A55-4048-8E64-F627C89DA54C}" destId="{AA9DA9CF-F899-450A-A863-ADAC128A44A1}" srcOrd="1" destOrd="0" parTransId="{9959385D-A6AC-456A-B505-DF3513F2ADA6}" sibTransId="{43507CF4-82FF-45DC-827A-68F4ECDA2FC0}"/>
    <dgm:cxn modelId="{FA3FD832-949A-4195-A6D9-8084CEF1BC2A}" srcId="{39A8BB12-2A55-4048-8E64-F627C89DA54C}" destId="{C5335BD8-B85A-4C86-91B5-35103396F006}" srcOrd="5" destOrd="0" parTransId="{C7CD43F0-AB69-488D-BA43-1857184A1320}" sibTransId="{75B16A7F-E92D-4878-806C-30A619AF9709}"/>
    <dgm:cxn modelId="{414A7B37-0523-4E38-A0ED-8505E708DAEB}" type="presOf" srcId="{EA8A304B-08E7-4CD8-A9CF-2741E5168012}" destId="{14DA0A22-DA5B-46A9-BAC9-A82B14189BC1}" srcOrd="0" destOrd="0" presId="urn:microsoft.com/office/officeart/2005/8/layout/vList2"/>
    <dgm:cxn modelId="{30F26441-D847-464D-A3F4-C18F52CF98E9}" srcId="{39A8BB12-2A55-4048-8E64-F627C89DA54C}" destId="{1341E06C-C7B3-4421-BC16-BC804CAF776A}" srcOrd="3" destOrd="0" parTransId="{5C6E6C09-E34C-44DB-8683-D4A7DD974359}" sibTransId="{96463AE1-E818-413B-A9B1-C68022C3287F}"/>
    <dgm:cxn modelId="{0511EC41-BC04-4B41-A72F-D047119621D0}" type="presOf" srcId="{C5335BD8-B85A-4C86-91B5-35103396F006}" destId="{EA9B95E0-D931-49B1-9F11-5F72F83D3977}" srcOrd="0" destOrd="0" presId="urn:microsoft.com/office/officeart/2005/8/layout/vList2"/>
    <dgm:cxn modelId="{AEC03E43-DEB0-4A71-A486-3D44E7FDE645}" type="presOf" srcId="{AA9DA9CF-F899-450A-A863-ADAC128A44A1}" destId="{5C958074-9171-4670-93AF-551BCAEB9217}" srcOrd="0" destOrd="0" presId="urn:microsoft.com/office/officeart/2005/8/layout/vList2"/>
    <dgm:cxn modelId="{08E74E4D-50A8-4474-9B5E-AD28009A3C04}" type="presOf" srcId="{39A8BB12-2A55-4048-8E64-F627C89DA54C}" destId="{F51318A4-B32D-46B4-894A-6DD65A28B602}" srcOrd="0" destOrd="0" presId="urn:microsoft.com/office/officeart/2005/8/layout/vList2"/>
    <dgm:cxn modelId="{221F7475-03F2-49B3-82C8-BC33C647C1DC}" type="presOf" srcId="{73A0958D-E1AB-43FA-BE81-3D888B2D2957}" destId="{89A2510B-AB92-41C4-AF63-B79C3D004E98}" srcOrd="0" destOrd="0" presId="urn:microsoft.com/office/officeart/2005/8/layout/vList2"/>
    <dgm:cxn modelId="{C2AAA256-8CA0-467A-8E16-DAB598E0E769}" srcId="{39A8BB12-2A55-4048-8E64-F627C89DA54C}" destId="{709C82BA-6C35-4B90-89A6-6C9E111799F5}" srcOrd="4" destOrd="0" parTransId="{9E4BAEC1-5641-4B23-AB5E-A888B8283256}" sibTransId="{9E13FF0D-B4DC-4711-99F1-D0CB888452FB}"/>
    <dgm:cxn modelId="{57A0B158-CCC9-4A0A-A2CA-6B32DF1A5657}" srcId="{39A8BB12-2A55-4048-8E64-F627C89DA54C}" destId="{EA8A304B-08E7-4CD8-A9CF-2741E5168012}" srcOrd="6" destOrd="0" parTransId="{BD8CD3D1-8E6D-4A67-A199-FDFEFC457B58}" sibTransId="{7FC257CA-7F68-4FF0-B830-AAE7A4B4B9C8}"/>
    <dgm:cxn modelId="{CBAD9DBF-6A21-47F7-8F00-2DE799F612F6}" type="presOf" srcId="{1341E06C-C7B3-4421-BC16-BC804CAF776A}" destId="{7F3C51C6-97FB-4F60-BB1E-C450FAC154CA}" srcOrd="0" destOrd="0" presId="urn:microsoft.com/office/officeart/2005/8/layout/vList2"/>
    <dgm:cxn modelId="{C47DECBF-F5F3-42E1-BB26-460F64B57516}" type="presOf" srcId="{AE0C915C-6A0C-4264-9AFA-0A20E406F2C4}" destId="{63DCC015-2547-470A-9AB0-FC8FBB37D9CD}" srcOrd="0" destOrd="0" presId="urn:microsoft.com/office/officeart/2005/8/layout/vList2"/>
    <dgm:cxn modelId="{853A98CC-CA92-4EA7-8DC6-806B18158973}" srcId="{39A8BB12-2A55-4048-8E64-F627C89DA54C}" destId="{AE0C915C-6A0C-4264-9AFA-0A20E406F2C4}" srcOrd="2" destOrd="0" parTransId="{7D224834-D6F9-4248-8526-57130BAE6C3D}" sibTransId="{D6124B67-5C94-47CB-82FB-3973F55A390B}"/>
    <dgm:cxn modelId="{B7B49EB6-A02B-4E1A-B0BC-4CB8C565CEC3}" type="presParOf" srcId="{F51318A4-B32D-46B4-894A-6DD65A28B602}" destId="{89A2510B-AB92-41C4-AF63-B79C3D004E98}" srcOrd="0" destOrd="0" presId="urn:microsoft.com/office/officeart/2005/8/layout/vList2"/>
    <dgm:cxn modelId="{BAF4F93A-B578-48D5-9E40-B1189A6313CF}" type="presParOf" srcId="{F51318A4-B32D-46B4-894A-6DD65A28B602}" destId="{03A45183-8E5F-4CAC-A8DC-024058AE039B}" srcOrd="1" destOrd="0" presId="urn:microsoft.com/office/officeart/2005/8/layout/vList2"/>
    <dgm:cxn modelId="{FCDDC542-AEE7-4AD4-93B8-C95AE3DA0A27}" type="presParOf" srcId="{F51318A4-B32D-46B4-894A-6DD65A28B602}" destId="{5C958074-9171-4670-93AF-551BCAEB9217}" srcOrd="2" destOrd="0" presId="urn:microsoft.com/office/officeart/2005/8/layout/vList2"/>
    <dgm:cxn modelId="{FFAC044D-DAD6-488C-9530-491AD77750AD}" type="presParOf" srcId="{F51318A4-B32D-46B4-894A-6DD65A28B602}" destId="{FCBC106B-3346-4E8A-AAE7-71BF302F275A}" srcOrd="3" destOrd="0" presId="urn:microsoft.com/office/officeart/2005/8/layout/vList2"/>
    <dgm:cxn modelId="{7F5B80D0-D60A-4DE6-A5F3-E1C87003FF8A}" type="presParOf" srcId="{F51318A4-B32D-46B4-894A-6DD65A28B602}" destId="{63DCC015-2547-470A-9AB0-FC8FBB37D9CD}" srcOrd="4" destOrd="0" presId="urn:microsoft.com/office/officeart/2005/8/layout/vList2"/>
    <dgm:cxn modelId="{24FC25ED-45AE-40A8-83B7-B6B78E353C01}" type="presParOf" srcId="{F51318A4-B32D-46B4-894A-6DD65A28B602}" destId="{B3E67CE7-EC92-497E-9BCC-57F1FE3BE2D5}" srcOrd="5" destOrd="0" presId="urn:microsoft.com/office/officeart/2005/8/layout/vList2"/>
    <dgm:cxn modelId="{DD5502AC-C92A-4C91-B5C8-020BDBD106A8}" type="presParOf" srcId="{F51318A4-B32D-46B4-894A-6DD65A28B602}" destId="{7F3C51C6-97FB-4F60-BB1E-C450FAC154CA}" srcOrd="6" destOrd="0" presId="urn:microsoft.com/office/officeart/2005/8/layout/vList2"/>
    <dgm:cxn modelId="{EC889CCB-4ED1-4989-9CDF-9CA390B80F6C}" type="presParOf" srcId="{F51318A4-B32D-46B4-894A-6DD65A28B602}" destId="{AD822C26-5561-4C22-A607-FD473BD695F8}" srcOrd="7" destOrd="0" presId="urn:microsoft.com/office/officeart/2005/8/layout/vList2"/>
    <dgm:cxn modelId="{6AABB3AB-746B-4355-A463-989BBACB821E}" type="presParOf" srcId="{F51318A4-B32D-46B4-894A-6DD65A28B602}" destId="{A4D9FDD7-77D2-4112-9778-66841301A2E0}" srcOrd="8" destOrd="0" presId="urn:microsoft.com/office/officeart/2005/8/layout/vList2"/>
    <dgm:cxn modelId="{4903C699-73F0-4313-A1F3-47EBA2B9913A}" type="presParOf" srcId="{F51318A4-B32D-46B4-894A-6DD65A28B602}" destId="{8D092D01-50A4-48FF-AAA8-CADCE42DC483}" srcOrd="9" destOrd="0" presId="urn:microsoft.com/office/officeart/2005/8/layout/vList2"/>
    <dgm:cxn modelId="{BD1934E9-6475-4DB9-A4EA-518FD3407D4A}" type="presParOf" srcId="{F51318A4-B32D-46B4-894A-6DD65A28B602}" destId="{EA9B95E0-D931-49B1-9F11-5F72F83D3977}" srcOrd="10" destOrd="0" presId="urn:microsoft.com/office/officeart/2005/8/layout/vList2"/>
    <dgm:cxn modelId="{3270B670-6635-4397-AEC0-9BA08A5B9151}" type="presParOf" srcId="{F51318A4-B32D-46B4-894A-6DD65A28B602}" destId="{5A18241D-A388-4081-BC62-B99CDA519000}" srcOrd="11" destOrd="0" presId="urn:microsoft.com/office/officeart/2005/8/layout/vList2"/>
    <dgm:cxn modelId="{13B25279-2C1F-453F-A251-E8364A7B79CF}" type="presParOf" srcId="{F51318A4-B32D-46B4-894A-6DD65A28B602}" destId="{14DA0A22-DA5B-46A9-BAC9-A82B14189BC1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2510B-AB92-41C4-AF63-B79C3D004E98}">
      <dsp:nvSpPr>
        <dsp:cNvPr id="0" name=""/>
        <dsp:cNvSpPr/>
      </dsp:nvSpPr>
      <dsp:spPr>
        <a:xfrm>
          <a:off x="0" y="0"/>
          <a:ext cx="8244000" cy="658125"/>
        </a:xfrm>
        <a:prstGeom prst="roundRect">
          <a:avLst/>
        </a:prstGeom>
        <a:solidFill>
          <a:schemeClr val="tx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r>
            <a:rPr lang="en-IN" sz="2700" kern="1200" dirty="0"/>
            <a:t> </a:t>
          </a:r>
          <a:endParaRPr lang="en-US" sz="2700" kern="1200" dirty="0"/>
        </a:p>
      </dsp:txBody>
      <dsp:txXfrm>
        <a:off x="32127" y="32127"/>
        <a:ext cx="8179746" cy="593871"/>
      </dsp:txXfrm>
    </dsp:sp>
    <dsp:sp modelId="{5C958074-9171-4670-93AF-551BCAEB9217}">
      <dsp:nvSpPr>
        <dsp:cNvPr id="0" name=""/>
        <dsp:cNvSpPr/>
      </dsp:nvSpPr>
      <dsp:spPr>
        <a:xfrm>
          <a:off x="0" y="691352"/>
          <a:ext cx="8244000" cy="658125"/>
        </a:xfrm>
        <a:prstGeom prst="roundRect">
          <a:avLst/>
        </a:prstGeom>
        <a:solidFill>
          <a:schemeClr val="tx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Review of literature </a:t>
          </a:r>
          <a:endParaRPr lang="en-US" sz="2800" kern="1200" dirty="0">
            <a:solidFill>
              <a:prstClr val="white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32127" y="723479"/>
        <a:ext cx="8179746" cy="593871"/>
      </dsp:txXfrm>
    </dsp:sp>
    <dsp:sp modelId="{63DCC015-2547-470A-9AB0-FC8FBB37D9CD}">
      <dsp:nvSpPr>
        <dsp:cNvPr id="0" name=""/>
        <dsp:cNvSpPr/>
      </dsp:nvSpPr>
      <dsp:spPr>
        <a:xfrm>
          <a:off x="0" y="1398907"/>
          <a:ext cx="8244000" cy="658125"/>
        </a:xfrm>
        <a:prstGeom prst="roundRect">
          <a:avLst/>
        </a:prstGeom>
        <a:solidFill>
          <a:schemeClr val="tx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Research</a:t>
          </a:r>
          <a:r>
            <a:rPr lang="en-IN" sz="2500" kern="1200" dirty="0"/>
            <a:t> </a:t>
          </a:r>
          <a:r>
            <a:rPr lang="en-IN" sz="28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Gap</a:t>
          </a:r>
          <a:r>
            <a:rPr lang="en-IN" sz="2500" kern="1200" dirty="0"/>
            <a:t> </a:t>
          </a:r>
          <a:endParaRPr lang="en-US" sz="2500" kern="1200" dirty="0"/>
        </a:p>
      </dsp:txBody>
      <dsp:txXfrm>
        <a:off x="32127" y="1431034"/>
        <a:ext cx="8179746" cy="593871"/>
      </dsp:txXfrm>
    </dsp:sp>
    <dsp:sp modelId="{7F3C51C6-97FB-4F60-BB1E-C450FAC154CA}">
      <dsp:nvSpPr>
        <dsp:cNvPr id="0" name=""/>
        <dsp:cNvSpPr/>
      </dsp:nvSpPr>
      <dsp:spPr>
        <a:xfrm>
          <a:off x="0" y="2106452"/>
          <a:ext cx="8244000" cy="658125"/>
        </a:xfrm>
        <a:prstGeom prst="roundRect">
          <a:avLst/>
        </a:prstGeom>
        <a:solidFill>
          <a:schemeClr val="tx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Objectives</a:t>
          </a:r>
        </a:p>
      </dsp:txBody>
      <dsp:txXfrm>
        <a:off x="32127" y="2138579"/>
        <a:ext cx="8179746" cy="593871"/>
      </dsp:txXfrm>
    </dsp:sp>
    <dsp:sp modelId="{A4D9FDD7-77D2-4112-9778-66841301A2E0}">
      <dsp:nvSpPr>
        <dsp:cNvPr id="0" name=""/>
        <dsp:cNvSpPr/>
      </dsp:nvSpPr>
      <dsp:spPr>
        <a:xfrm>
          <a:off x="0" y="2836577"/>
          <a:ext cx="8244000" cy="658125"/>
        </a:xfrm>
        <a:prstGeom prst="roundRect">
          <a:avLst/>
        </a:prstGeom>
        <a:solidFill>
          <a:schemeClr val="tx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Study Area</a:t>
          </a:r>
        </a:p>
      </dsp:txBody>
      <dsp:txXfrm>
        <a:off x="32127" y="2868704"/>
        <a:ext cx="8179746" cy="593871"/>
      </dsp:txXfrm>
    </dsp:sp>
    <dsp:sp modelId="{EA9B95E0-D931-49B1-9F11-5F72F83D3977}">
      <dsp:nvSpPr>
        <dsp:cNvPr id="0" name=""/>
        <dsp:cNvSpPr/>
      </dsp:nvSpPr>
      <dsp:spPr>
        <a:xfrm>
          <a:off x="0" y="3566702"/>
          <a:ext cx="8244000" cy="658125"/>
        </a:xfrm>
        <a:prstGeom prst="roundRect">
          <a:avLst/>
        </a:prstGeom>
        <a:solidFill>
          <a:schemeClr val="tx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Material and Methods</a:t>
          </a:r>
        </a:p>
      </dsp:txBody>
      <dsp:txXfrm>
        <a:off x="32127" y="3598829"/>
        <a:ext cx="8179746" cy="593871"/>
      </dsp:txXfrm>
    </dsp:sp>
    <dsp:sp modelId="{14DA0A22-DA5B-46A9-BAC9-A82B14189BC1}">
      <dsp:nvSpPr>
        <dsp:cNvPr id="0" name=""/>
        <dsp:cNvSpPr/>
      </dsp:nvSpPr>
      <dsp:spPr>
        <a:xfrm>
          <a:off x="0" y="4296827"/>
          <a:ext cx="8244000" cy="658125"/>
        </a:xfrm>
        <a:prstGeom prst="roundRect">
          <a:avLst/>
        </a:prstGeom>
        <a:solidFill>
          <a:schemeClr val="tx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Results</a:t>
          </a:r>
        </a:p>
      </dsp:txBody>
      <dsp:txXfrm>
        <a:off x="32127" y="4328954"/>
        <a:ext cx="8179746" cy="593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0.2125</cdr:x>
      <cdr:y>0.03472</cdr:y>
    </cdr:from>
    <cdr:to>
      <cdr:x>0.50694</cdr:x>
      <cdr:y>0.11574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971550" y="95250"/>
          <a:ext cx="1346200" cy="22225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 cmpd="sng" algn="ctr">
          <a:solidFill>
            <a:sysClr val="window" lastClr="FFFFFF"/>
          </a:solidFill>
          <a:prstDash val="solid"/>
          <a:miter lim="800000"/>
        </a:ln>
        <a:effectLst xmlns:a="http://schemas.openxmlformats.org/drawingml/2006/main"/>
      </cdr:spPr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>
            <a:lnSpc>
              <a:spcPct val="107000"/>
            </a:lnSpc>
            <a:spcBef>
              <a:spcPts val="0"/>
            </a:spcBef>
            <a:spcAft>
              <a:spcPts val="800"/>
            </a:spcAft>
          </a:pPr>
          <a:r>
            <a:rPr lang="en-US" sz="80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Linear (Regression Line)</a:t>
          </a:r>
          <a:endParaRPr lang="en-IN" sz="1000">
            <a:effectLst/>
            <a:latin typeface="Arial" panose="020B0604020202020204" pitchFamily="34" charset="0"/>
            <a:ea typeface="Calibri" panose="020F0502020204030204" pitchFamily="34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0.13611</cdr:x>
      <cdr:y>0.07176</cdr:y>
    </cdr:from>
    <cdr:to>
      <cdr:x>0.22361</cdr:x>
      <cdr:y>0.07176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4964371A-986D-65AB-E60F-8D26C682010C}"/>
            </a:ext>
          </a:extLst>
        </cdr:cNvPr>
        <cdr:cNvCxnSpPr/>
      </cdr:nvCxnSpPr>
      <cdr:spPr>
        <a:xfrm xmlns:a="http://schemas.openxmlformats.org/drawingml/2006/main">
          <a:off x="622300" y="196850"/>
          <a:ext cx="400050" cy="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2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1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0.59379</cdr:x>
      <cdr:y>0.04124</cdr:y>
    </cdr:from>
    <cdr:to>
      <cdr:x>0.8174</cdr:x>
      <cdr:y>0.1292</cdr:y>
    </cdr:to>
    <cdr:sp macro="" textlink="">
      <cdr:nvSpPr>
        <cdr:cNvPr id="4" name="Rectangle 3"/>
        <cdr:cNvSpPr/>
      </cdr:nvSpPr>
      <cdr:spPr>
        <a:xfrm xmlns:a="http://schemas.openxmlformats.org/drawingml/2006/main">
          <a:off x="2910872" y="119666"/>
          <a:ext cx="1096181" cy="25521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 cmpd="sng" algn="ctr">
          <a:solidFill>
            <a:sysClr val="window" lastClr="FFFFFF"/>
          </a:solidFill>
          <a:prstDash val="solid"/>
          <a:miter lim="800000"/>
        </a:ln>
        <a:effectLst xmlns:a="http://schemas.openxmlformats.org/drawingml/2006/main"/>
      </cdr:spPr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>
            <a:lnSpc>
              <a:spcPct val="107000"/>
            </a:lnSpc>
            <a:spcBef>
              <a:spcPts val="0"/>
            </a:spcBef>
            <a:spcAft>
              <a:spcPts val="800"/>
            </a:spcAft>
          </a:pPr>
          <a:r>
            <a:rPr lang="en-US" sz="10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Linear (1:1 Line)</a:t>
          </a:r>
          <a:endParaRPr lang="en-IN" sz="110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0.50694</cdr:x>
      <cdr:y>0.07639</cdr:y>
    </cdr:from>
    <cdr:to>
      <cdr:x>0.60556</cdr:x>
      <cdr:y>0.07639</cdr:y>
    </cdr:to>
    <cdr:cxnSp macro="">
      <cdr:nvCxnSpPr>
        <cdr:cNvPr id="5" name="Straight Connector 4">
          <a:extLst xmlns:a="http://schemas.openxmlformats.org/drawingml/2006/main">
            <a:ext uri="{FF2B5EF4-FFF2-40B4-BE49-F238E27FC236}">
              <a16:creationId xmlns:a16="http://schemas.microsoft.com/office/drawing/2014/main" id="{B9D9FED8-9528-7CE7-1101-A06B3D0A6918}"/>
            </a:ext>
          </a:extLst>
        </cdr:cNvPr>
        <cdr:cNvCxnSpPr/>
      </cdr:nvCxnSpPr>
      <cdr:spPr>
        <a:xfrm xmlns:a="http://schemas.openxmlformats.org/drawingml/2006/main">
          <a:off x="2485121" y="221644"/>
          <a:ext cx="483455" cy="0"/>
        </a:xfrm>
        <a:prstGeom xmlns:a="http://schemas.openxmlformats.org/drawingml/2006/main" prst="line">
          <a:avLst/>
        </a:prstGeom>
        <a:ln xmlns:a="http://schemas.openxmlformats.org/drawingml/2006/main"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0.81865</cdr:x>
      <cdr:y>0.62037</cdr:y>
    </cdr:from>
    <cdr:to>
      <cdr:x>0.99611</cdr:x>
      <cdr:y>0.70139</cdr:y>
    </cdr:to>
    <cdr:sp macro="" textlink="">
      <cdr:nvSpPr>
        <cdr:cNvPr id="6" name="Rectangle 5"/>
        <cdr:cNvSpPr/>
      </cdr:nvSpPr>
      <cdr:spPr>
        <a:xfrm xmlns:a="http://schemas.openxmlformats.org/drawingml/2006/main">
          <a:off x="4013200" y="1701800"/>
          <a:ext cx="869950" cy="22225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algn="ctr">
            <a:lnSpc>
              <a:spcPct val="107000"/>
            </a:lnSpc>
            <a:spcBef>
              <a:spcPts val="0"/>
            </a:spcBef>
            <a:spcAft>
              <a:spcPts val="800"/>
            </a:spcAft>
          </a:pPr>
          <a:r>
            <a:rPr lang="en-IN" sz="100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Calibration</a:t>
          </a:r>
          <a:endParaRPr lang="en-IN" sz="1100">
            <a:effectLst/>
            <a:ea typeface="Calibri" panose="020F0502020204030204" pitchFamily="34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0.80959</cdr:x>
      <cdr:y>0.6412</cdr:y>
    </cdr:from>
    <cdr:to>
      <cdr:x>0.83549</cdr:x>
      <cdr:y>0.69213</cdr:y>
    </cdr:to>
    <cdr:sp macro="" textlink="">
      <cdr:nvSpPr>
        <cdr:cNvPr id="7" name="Diamond 6"/>
        <cdr:cNvSpPr/>
      </cdr:nvSpPr>
      <cdr:spPr>
        <a:xfrm xmlns:a="http://schemas.openxmlformats.org/drawingml/2006/main">
          <a:off x="3968750" y="1758950"/>
          <a:ext cx="127000" cy="139700"/>
        </a:xfrm>
        <a:prstGeom xmlns:a="http://schemas.openxmlformats.org/drawingml/2006/main" prst="diamond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IN"/>
        </a:p>
      </cdr:txBody>
    </cdr:sp>
  </cdr:relSizeAnchor>
  <cdr:relSizeAnchor xmlns:cdr="http://schemas.openxmlformats.org/drawingml/2006/chartDrawing">
    <cdr:from>
      <cdr:x>0.82902</cdr:x>
      <cdr:y>0.71065</cdr:y>
    </cdr:from>
    <cdr:to>
      <cdr:x>0.99093</cdr:x>
      <cdr:y>0.80093</cdr:y>
    </cdr:to>
    <cdr:sp macro="" textlink="">
      <cdr:nvSpPr>
        <cdr:cNvPr id="8" name="Rectangle 7"/>
        <cdr:cNvSpPr/>
      </cdr:nvSpPr>
      <cdr:spPr>
        <a:xfrm xmlns:a="http://schemas.openxmlformats.org/drawingml/2006/main">
          <a:off x="4064000" y="1949450"/>
          <a:ext cx="793750" cy="24765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algn="ctr">
            <a:lnSpc>
              <a:spcPct val="107000"/>
            </a:lnSpc>
            <a:spcBef>
              <a:spcPts val="0"/>
            </a:spcBef>
            <a:spcAft>
              <a:spcPts val="800"/>
            </a:spcAft>
          </a:pPr>
          <a:r>
            <a:rPr lang="en-IN" sz="100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Validation</a:t>
          </a:r>
          <a:endParaRPr lang="en-IN" sz="1000">
            <a:effectLst/>
            <a:ea typeface="Calibri" panose="020F0502020204030204" pitchFamily="34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0.81218</cdr:x>
      <cdr:y>0.73843</cdr:y>
    </cdr:from>
    <cdr:to>
      <cdr:x>0.84197</cdr:x>
      <cdr:y>0.79398</cdr:y>
    </cdr:to>
    <cdr:sp macro="" textlink="">
      <cdr:nvSpPr>
        <cdr:cNvPr id="9" name="Diamond 8"/>
        <cdr:cNvSpPr/>
      </cdr:nvSpPr>
      <cdr:spPr>
        <a:xfrm xmlns:a="http://schemas.openxmlformats.org/drawingml/2006/main">
          <a:off x="3981450" y="2025650"/>
          <a:ext cx="146050" cy="152400"/>
        </a:xfrm>
        <a:prstGeom xmlns:a="http://schemas.openxmlformats.org/drawingml/2006/main" prst="diamond">
          <a:avLst/>
        </a:prstGeom>
        <a:solidFill xmlns:a="http://schemas.openxmlformats.org/drawingml/2006/main">
          <a:srgbClr val="FFC00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IN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0.14785</cdr:x>
      <cdr:y>0.06019</cdr:y>
    </cdr:from>
    <cdr:to>
      <cdr:x>0.23253</cdr:x>
      <cdr:y>0.06019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744B644A-2EE5-D58D-2821-05F26084A835}"/>
            </a:ext>
          </a:extLst>
        </cdr:cNvPr>
        <cdr:cNvCxnSpPr/>
      </cdr:nvCxnSpPr>
      <cdr:spPr>
        <a:xfrm xmlns:a="http://schemas.openxmlformats.org/drawingml/2006/main">
          <a:off x="698500" y="165100"/>
          <a:ext cx="400050" cy="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2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1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0.23253</cdr:x>
      <cdr:y>0.00926</cdr:y>
    </cdr:from>
    <cdr:to>
      <cdr:x>0.51344</cdr:x>
      <cdr:y>0.10417</cdr:y>
    </cdr:to>
    <cdr:sp macro="" textlink="">
      <cdr:nvSpPr>
        <cdr:cNvPr id="4" name="Rectangle 3"/>
        <cdr:cNvSpPr/>
      </cdr:nvSpPr>
      <cdr:spPr>
        <a:xfrm xmlns:a="http://schemas.openxmlformats.org/drawingml/2006/main">
          <a:off x="1098550" y="25400"/>
          <a:ext cx="1327150" cy="26035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 cmpd="sng" algn="ctr">
          <a:solidFill>
            <a:sysClr val="window" lastClr="FFFFFF"/>
          </a:solidFill>
          <a:prstDash val="solid"/>
          <a:miter lim="800000"/>
        </a:ln>
        <a:effectLst xmlns:a="http://schemas.openxmlformats.org/drawingml/2006/main"/>
      </cdr:spPr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/>
        <a:p xmlns:a="http://schemas.openxmlformats.org/drawingml/2006/main">
          <a:pPr marL="0" marR="0">
            <a:lnSpc>
              <a:spcPct val="107000"/>
            </a:lnSpc>
            <a:spcBef>
              <a:spcPts val="0"/>
            </a:spcBef>
            <a:spcAft>
              <a:spcPts val="800"/>
            </a:spcAft>
          </a:pPr>
          <a:r>
            <a:rPr lang="en-US" sz="80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Linear (Regression Line)</a:t>
          </a:r>
          <a:endParaRPr lang="en-IN" sz="1000">
            <a:effectLst/>
            <a:latin typeface="Arial" panose="020B0604020202020204" pitchFamily="34" charset="0"/>
            <a:ea typeface="Calibri" panose="020F0502020204030204" pitchFamily="34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0.52285</cdr:x>
      <cdr:y>0.06019</cdr:y>
    </cdr:from>
    <cdr:to>
      <cdr:x>0.61828</cdr:x>
      <cdr:y>0.06019</cdr:y>
    </cdr:to>
    <cdr:cxnSp macro="">
      <cdr:nvCxnSpPr>
        <cdr:cNvPr id="6" name="Straight Connector 5">
          <a:extLst xmlns:a="http://schemas.openxmlformats.org/drawingml/2006/main">
            <a:ext uri="{FF2B5EF4-FFF2-40B4-BE49-F238E27FC236}">
              <a16:creationId xmlns:a16="http://schemas.microsoft.com/office/drawing/2014/main" id="{38EED9B6-33C2-C9EE-6535-08A51FE3D6CA}"/>
            </a:ext>
          </a:extLst>
        </cdr:cNvPr>
        <cdr:cNvCxnSpPr/>
      </cdr:nvCxnSpPr>
      <cdr:spPr>
        <a:xfrm xmlns:a="http://schemas.openxmlformats.org/drawingml/2006/main">
          <a:off x="2470150" y="165100"/>
          <a:ext cx="450850" cy="0"/>
        </a:xfrm>
        <a:prstGeom xmlns:a="http://schemas.openxmlformats.org/drawingml/2006/main" prst="line">
          <a:avLst/>
        </a:prstGeom>
        <a:ln xmlns:a="http://schemas.openxmlformats.org/drawingml/2006/main"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0.6156</cdr:x>
      <cdr:y>0.01157</cdr:y>
    </cdr:from>
    <cdr:to>
      <cdr:x>0.84005</cdr:x>
      <cdr:y>0.09954</cdr:y>
    </cdr:to>
    <cdr:sp macro="" textlink="">
      <cdr:nvSpPr>
        <cdr:cNvPr id="10" name="Rectangle 9"/>
        <cdr:cNvSpPr/>
      </cdr:nvSpPr>
      <cdr:spPr>
        <a:xfrm xmlns:a="http://schemas.openxmlformats.org/drawingml/2006/main">
          <a:off x="2908328" y="31750"/>
          <a:ext cx="1060422" cy="24130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 cmpd="sng" algn="ctr">
          <a:solidFill>
            <a:sysClr val="window" lastClr="FFFFFF"/>
          </a:solidFill>
          <a:prstDash val="solid"/>
          <a:miter lim="800000"/>
        </a:ln>
        <a:effectLst xmlns:a="http://schemas.openxmlformats.org/drawingml/2006/main"/>
      </cdr:spPr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>
            <a:lnSpc>
              <a:spcPct val="107000"/>
            </a:lnSpc>
            <a:spcBef>
              <a:spcPts val="0"/>
            </a:spcBef>
            <a:spcAft>
              <a:spcPts val="800"/>
            </a:spcAft>
          </a:pPr>
          <a:r>
            <a:rPr lang="en-US" sz="10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Linear (1:1 Line)</a:t>
          </a:r>
          <a:endParaRPr lang="en-IN" sz="110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0.81039</cdr:x>
      <cdr:y>0.60185</cdr:y>
    </cdr:from>
    <cdr:to>
      <cdr:x>0.98831</cdr:x>
      <cdr:y>0.68287</cdr:y>
    </cdr:to>
    <cdr:sp macro="" textlink="">
      <cdr:nvSpPr>
        <cdr:cNvPr id="11" name="Rectangle 10"/>
        <cdr:cNvSpPr/>
      </cdr:nvSpPr>
      <cdr:spPr>
        <a:xfrm xmlns:a="http://schemas.openxmlformats.org/drawingml/2006/main">
          <a:off x="3962400" y="1651000"/>
          <a:ext cx="869950" cy="22225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/>
        <a:p xmlns:a="http://schemas.openxmlformats.org/drawingml/2006/main">
          <a:pPr marL="0" marR="0" algn="ctr">
            <a:lnSpc>
              <a:spcPct val="107000"/>
            </a:lnSpc>
            <a:spcBef>
              <a:spcPts val="0"/>
            </a:spcBef>
            <a:spcAft>
              <a:spcPts val="800"/>
            </a:spcAft>
          </a:pPr>
          <a:r>
            <a:rPr lang="en-IN" sz="100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Calibration</a:t>
          </a:r>
          <a:endParaRPr lang="en-IN" sz="1100">
            <a:effectLst/>
            <a:ea typeface="Calibri" panose="020F0502020204030204" pitchFamily="34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0.8013</cdr:x>
      <cdr:y>0.62269</cdr:y>
    </cdr:from>
    <cdr:to>
      <cdr:x>0.82727</cdr:x>
      <cdr:y>0.67361</cdr:y>
    </cdr:to>
    <cdr:sp macro="" textlink="">
      <cdr:nvSpPr>
        <cdr:cNvPr id="12" name="Diamond 11"/>
        <cdr:cNvSpPr/>
      </cdr:nvSpPr>
      <cdr:spPr>
        <a:xfrm xmlns:a="http://schemas.openxmlformats.org/drawingml/2006/main">
          <a:off x="3917950" y="1708150"/>
          <a:ext cx="127000" cy="139700"/>
        </a:xfrm>
        <a:prstGeom xmlns:a="http://schemas.openxmlformats.org/drawingml/2006/main" prst="diamond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/>
        <a:p xmlns:a="http://schemas.openxmlformats.org/drawingml/2006/main">
          <a:endParaRPr lang="en-IN"/>
        </a:p>
      </cdr:txBody>
    </cdr:sp>
  </cdr:relSizeAnchor>
  <cdr:relSizeAnchor xmlns:cdr="http://schemas.openxmlformats.org/drawingml/2006/chartDrawing">
    <cdr:from>
      <cdr:x>0.82078</cdr:x>
      <cdr:y>0.69213</cdr:y>
    </cdr:from>
    <cdr:to>
      <cdr:x>0.98312</cdr:x>
      <cdr:y>0.78935</cdr:y>
    </cdr:to>
    <cdr:sp macro="" textlink="">
      <cdr:nvSpPr>
        <cdr:cNvPr id="13" name="Rectangle 12"/>
        <cdr:cNvSpPr/>
      </cdr:nvSpPr>
      <cdr:spPr>
        <a:xfrm xmlns:a="http://schemas.openxmlformats.org/drawingml/2006/main">
          <a:off x="4013200" y="1898650"/>
          <a:ext cx="793750" cy="26670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/>
        <a:p xmlns:a="http://schemas.openxmlformats.org/drawingml/2006/main">
          <a:pPr marL="0" marR="0" algn="ctr">
            <a:lnSpc>
              <a:spcPct val="107000"/>
            </a:lnSpc>
            <a:spcBef>
              <a:spcPts val="0"/>
            </a:spcBef>
            <a:spcAft>
              <a:spcPts val="800"/>
            </a:spcAft>
          </a:pPr>
          <a:r>
            <a:rPr lang="en-IN" sz="100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Validation</a:t>
          </a:r>
          <a:endParaRPr lang="en-IN" sz="1000">
            <a:effectLst/>
            <a:ea typeface="Calibri" panose="020F0502020204030204" pitchFamily="34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0.8039</cdr:x>
      <cdr:y>0.71991</cdr:y>
    </cdr:from>
    <cdr:to>
      <cdr:x>0.83117</cdr:x>
      <cdr:y>0.76852</cdr:y>
    </cdr:to>
    <cdr:sp macro="" textlink="">
      <cdr:nvSpPr>
        <cdr:cNvPr id="14" name="Diamond 13"/>
        <cdr:cNvSpPr/>
      </cdr:nvSpPr>
      <cdr:spPr>
        <a:xfrm xmlns:a="http://schemas.openxmlformats.org/drawingml/2006/main">
          <a:off x="3930650" y="1974850"/>
          <a:ext cx="133350" cy="133350"/>
        </a:xfrm>
        <a:prstGeom xmlns:a="http://schemas.openxmlformats.org/drawingml/2006/main" prst="diamond">
          <a:avLst/>
        </a:prstGeom>
        <a:solidFill xmlns:a="http://schemas.openxmlformats.org/drawingml/2006/main">
          <a:srgbClr val="FFC00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/>
        <a:p xmlns:a="http://schemas.openxmlformats.org/drawingml/2006/main">
          <a:endParaRPr lang="en-IN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40A06-6489-4A2F-8501-DBC9C77A38A8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93C6C-1616-4F9F-AE6C-70F94A55BB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588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995F0-B106-465B-B1C1-248450936A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3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995F0-B106-465B-B1C1-248450936AA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03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995F0-B106-465B-B1C1-248450936A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85B9-376E-4D53-A51B-B68BFAA044EF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C5B9-3A2A-4939-882A-97A5F14002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301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85B9-376E-4D53-A51B-B68BFAA044EF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C5B9-3A2A-4939-882A-97A5F14002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49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85B9-376E-4D53-A51B-B68BFAA044EF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C5B9-3A2A-4939-882A-97A5F14002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259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85B9-376E-4D53-A51B-B68BFAA044EF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C5B9-3A2A-4939-882A-97A5F1400288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0561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85B9-376E-4D53-A51B-B68BFAA044EF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C5B9-3A2A-4939-882A-97A5F14002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089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85B9-376E-4D53-A51B-B68BFAA044EF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C5B9-3A2A-4939-882A-97A5F14002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950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85B9-376E-4D53-A51B-B68BFAA044EF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C5B9-3A2A-4939-882A-97A5F14002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795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85B9-376E-4D53-A51B-B68BFAA044EF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C5B9-3A2A-4939-882A-97A5F14002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02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85B9-376E-4D53-A51B-B68BFAA044EF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C5B9-3A2A-4939-882A-97A5F14002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170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0877-6132-44EA-96DC-EA1FBA453021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F393-D054-4FB4-99CE-E29E66551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195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85B9-376E-4D53-A51B-B68BFAA044EF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C5B9-3A2A-4939-882A-97A5F14002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55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85B9-376E-4D53-A51B-B68BFAA044EF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C5B9-3A2A-4939-882A-97A5F14002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500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85B9-376E-4D53-A51B-B68BFAA044EF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C5B9-3A2A-4939-882A-97A5F14002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11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85B9-376E-4D53-A51B-B68BFAA044EF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C5B9-3A2A-4939-882A-97A5F14002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772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85B9-376E-4D53-A51B-B68BFAA044EF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C5B9-3A2A-4939-882A-97A5F14002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8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85B9-376E-4D53-A51B-B68BFAA044EF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C5B9-3A2A-4939-882A-97A5F14002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858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85B9-376E-4D53-A51B-B68BFAA044EF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C5B9-3A2A-4939-882A-97A5F14002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38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85B9-376E-4D53-A51B-B68BFAA044EF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C5B9-3A2A-4939-882A-97A5F14002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013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0BA85B9-376E-4D53-A51B-B68BFAA044EF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9C5B9-3A2A-4939-882A-97A5F14002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477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C_49BEBAFF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F_F7196FCC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7_45CB37D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1196DA-DB0F-4E22-843D-3F7704AA5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176" y="286872"/>
            <a:ext cx="9374530" cy="175259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 Variability and Change Impact </a:t>
            </a:r>
            <a:b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Crop Yield</a:t>
            </a:r>
            <a:b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3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BE7531-38E5-44E6-B1DA-ABD9EAAA6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972" y="5218334"/>
            <a:ext cx="8153056" cy="576262"/>
          </a:xfrm>
        </p:spPr>
        <p:txBody>
          <a:bodyPr/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 AND WATER RESOURCES ENGINEERING</a:t>
            </a:r>
            <a:endParaRPr lang="en-IN" sz="2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BD230A-CD9B-46C9-A7AA-97BF705AA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0290" y="6183767"/>
            <a:ext cx="10591420" cy="576262"/>
          </a:xfrm>
        </p:spPr>
        <p:txBody>
          <a:bodyPr/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 INSTITUTE OF TECHNOLOGY KHARAGPUR</a:t>
            </a:r>
            <a:endParaRPr lang="en-IN" sz="2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427ABA-05E7-498E-8169-D32496FFB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007" y="3543367"/>
            <a:ext cx="1679491" cy="18370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2263A2-2839-49E4-911D-54F22F86B706}"/>
              </a:ext>
            </a:extLst>
          </p:cNvPr>
          <p:cNvSpPr txBox="1"/>
          <p:nvPr/>
        </p:nvSpPr>
        <p:spPr>
          <a:xfrm>
            <a:off x="2429522" y="1439306"/>
            <a:ext cx="733295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Presented by: </a:t>
            </a:r>
          </a:p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Rajul Upadhyay</a:t>
            </a:r>
          </a:p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(21AG62R10)</a:t>
            </a: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521856-F752-E915-19D3-0C1C8EFF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7028" y="3395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B2DA33E3-B0C5-4CCD-B9E0-E00CE6387DF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CD6C8A-2453-9002-ACCC-8E973FEC8E1E}"/>
              </a:ext>
            </a:extLst>
          </p:cNvPr>
          <p:cNvSpPr txBox="1"/>
          <p:nvPr/>
        </p:nvSpPr>
        <p:spPr>
          <a:xfrm>
            <a:off x="1670753" y="2734712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 the guidance of </a:t>
            </a:r>
          </a:p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Prof. Ashok Mishra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2A741EC-8F39-A92C-4ECB-B7E2B72F6E29}"/>
              </a:ext>
            </a:extLst>
          </p:cNvPr>
          <p:cNvSpPr txBox="1">
            <a:spLocks/>
          </p:cNvSpPr>
          <p:nvPr/>
        </p:nvSpPr>
        <p:spPr>
          <a:xfrm>
            <a:off x="947044" y="5708111"/>
            <a:ext cx="10591420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AGRICULTURAL AND FOOD ENGINEERING DEPARTMENT</a:t>
            </a:r>
            <a:endParaRPr lang="en-IN" sz="2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362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1E0403-851E-4774-AD54-6BB936E42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4061" y="1470976"/>
            <a:ext cx="3018937" cy="76768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i="0" kern="1200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Area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47253FF-1827-4B32-A2A4-94C0692F9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8579" y="2534392"/>
            <a:ext cx="3533422" cy="3742229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9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2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2200" cap="none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2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largest state in India.</a:t>
            </a:r>
          </a:p>
          <a:p>
            <a:pPr marL="342900" indent="-342900">
              <a:lnSpc>
                <a:spcPct val="9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2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Annual Rainfall -  1207 mm.</a:t>
            </a:r>
          </a:p>
          <a:p>
            <a:pPr marL="342900" indent="-342900">
              <a:lnSpc>
                <a:spcPct val="9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2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annual maximum temperature  - 32.29 </a:t>
            </a:r>
            <a:r>
              <a:rPr lang="en-US" sz="22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°C.</a:t>
            </a:r>
          </a:p>
          <a:p>
            <a:pPr marL="342900" indent="-342900">
              <a:lnSpc>
                <a:spcPct val="9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2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annual minimum temperature   - 20.04 </a:t>
            </a:r>
            <a:r>
              <a:rPr lang="en-US" sz="22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°C.</a:t>
            </a:r>
          </a:p>
          <a:p>
            <a:pPr marL="342900" indent="-342900">
              <a:lnSpc>
                <a:spcPct val="9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200" cap="non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F7BBEE1-2F0F-A6FE-53AE-66EC7F8E9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B2DA33E3-B0C5-4CCD-B9E0-E00CE6387DF7}" type="slidenum">
              <a:rPr lang="en-US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900BA227-6476-6620-5991-F8C2D5574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545" y="0"/>
            <a:ext cx="5299363" cy="685800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C2C86-D58D-8E6B-6F4F-AA0235AB7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127" y="845185"/>
            <a:ext cx="3363213" cy="4352035"/>
          </a:xfrm>
          <a:prstGeom prst="rect">
            <a:avLst/>
          </a:prstGeom>
          <a:noFill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65A094-19D0-8162-E3EB-60B246E65BDD}"/>
              </a:ext>
            </a:extLst>
          </p:cNvPr>
          <p:cNvCxnSpPr>
            <a:cxnSpLocks/>
          </p:cNvCxnSpPr>
          <p:nvPr/>
        </p:nvCxnSpPr>
        <p:spPr>
          <a:xfrm flipV="1">
            <a:off x="1701412" y="295729"/>
            <a:ext cx="4966315" cy="2569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0EDEA3-2BCB-F6D4-687B-782356871792}"/>
              </a:ext>
            </a:extLst>
          </p:cNvPr>
          <p:cNvCxnSpPr>
            <a:cxnSpLocks/>
          </p:cNvCxnSpPr>
          <p:nvPr/>
        </p:nvCxnSpPr>
        <p:spPr>
          <a:xfrm>
            <a:off x="1474641" y="3414576"/>
            <a:ext cx="3117679" cy="2549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544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05D2D-2E03-7B03-1DA5-FACDC1094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586" y="2813073"/>
            <a:ext cx="3352375" cy="123139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b="1" i="0" kern="1200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and Source</a:t>
            </a:r>
          </a:p>
        </p:txBody>
      </p:sp>
      <p:sp>
        <p:nvSpPr>
          <p:cNvPr id="56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Freeform: Shape 57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005A683F-8448-8C1D-395E-399E2FFB1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B2DA33E3-B0C5-4CCD-B9E0-E00CE6387DF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F0C3CA4-BFB1-5199-80BB-D821145CB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743462"/>
              </p:ext>
            </p:extLst>
          </p:nvPr>
        </p:nvGraphicFramePr>
        <p:xfrm>
          <a:off x="144828" y="81612"/>
          <a:ext cx="7392661" cy="629771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473707">
                  <a:extLst>
                    <a:ext uri="{9D8B030D-6E8A-4147-A177-3AD203B41FA5}">
                      <a16:colId xmlns:a16="http://schemas.microsoft.com/office/drawing/2014/main" val="1074320557"/>
                    </a:ext>
                  </a:extLst>
                </a:gridCol>
                <a:gridCol w="2198819">
                  <a:extLst>
                    <a:ext uri="{9D8B030D-6E8A-4147-A177-3AD203B41FA5}">
                      <a16:colId xmlns:a16="http://schemas.microsoft.com/office/drawing/2014/main" val="3876581823"/>
                    </a:ext>
                  </a:extLst>
                </a:gridCol>
                <a:gridCol w="3720135">
                  <a:extLst>
                    <a:ext uri="{9D8B030D-6E8A-4147-A177-3AD203B41FA5}">
                      <a16:colId xmlns:a16="http://schemas.microsoft.com/office/drawing/2014/main" val="594169958"/>
                    </a:ext>
                  </a:extLst>
                </a:gridCol>
              </a:tblGrid>
              <a:tr h="57613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11" marR="14211" marT="142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11" marR="14211" marT="142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Description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11" marR="14211" marT="14211" marB="0" anchor="ctr"/>
                </a:tc>
                <a:extLst>
                  <a:ext uri="{0D108BD9-81ED-4DB2-BD59-A6C34878D82A}">
                    <a16:rowId xmlns:a16="http://schemas.microsoft.com/office/drawing/2014/main" val="1020193448"/>
                  </a:ext>
                </a:extLst>
              </a:tr>
              <a:tr h="158839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Hydro-met. 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11" marR="14211" marT="142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India Meteorological Department</a:t>
                      </a:r>
                    </a:p>
                    <a:p>
                      <a:pPr algn="l" fontAlgn="ctr"/>
                      <a:r>
                        <a:rPr lang="en-IN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(IMD)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11" marR="14211" marT="142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Daily rainfall, maximum and minimum temperature for the period 1981 to 2020 at 0.25º x 0.25º resolution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11" marR="14211" marT="14211" marB="0" anchor="ctr"/>
                </a:tc>
                <a:extLst>
                  <a:ext uri="{0D108BD9-81ED-4DB2-BD59-A6C34878D82A}">
                    <a16:rowId xmlns:a16="http://schemas.microsoft.com/office/drawing/2014/main" val="2877187129"/>
                  </a:ext>
                </a:extLst>
              </a:tr>
              <a:tr h="1046761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 data</a:t>
                      </a:r>
                    </a:p>
                  </a:txBody>
                  <a:tcPr marL="14211" marR="14211" marT="142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Food and Agriculture Organisation (FAO)</a:t>
                      </a:r>
                    </a:p>
                  </a:txBody>
                  <a:tcPr marL="14211" marR="14211" marT="142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 types for districts of Chhattisgarh</a:t>
                      </a:r>
                    </a:p>
                  </a:txBody>
                  <a:tcPr marL="14211" marR="14211" marT="14211" marB="0" anchor="ctr"/>
                </a:tc>
                <a:extLst>
                  <a:ext uri="{0D108BD9-81ED-4DB2-BD59-A6C34878D82A}">
                    <a16:rowId xmlns:a16="http://schemas.microsoft.com/office/drawing/2014/main" val="3738337435"/>
                  </a:ext>
                </a:extLst>
              </a:tr>
              <a:tr h="145412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Hydro-met. 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11" marR="14211" marT="142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RadEst3 Model</a:t>
                      </a:r>
                    </a:p>
                  </a:txBody>
                  <a:tcPr marL="14211" marR="14211" marT="142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Simulated Solar Radiation, point wise using maximum and minimum temperature and rainfall</a:t>
                      </a:r>
                    </a:p>
                  </a:txBody>
                  <a:tcPr marL="14211" marR="14211" marT="14211" marB="0" anchor="ctr"/>
                </a:tc>
                <a:extLst>
                  <a:ext uri="{0D108BD9-81ED-4DB2-BD59-A6C34878D82A}">
                    <a16:rowId xmlns:a16="http://schemas.microsoft.com/office/drawing/2014/main" val="1218101496"/>
                  </a:ext>
                </a:extLst>
              </a:tr>
              <a:tr h="1632295"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Hydro-met. 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11" marR="14211" marT="142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Earth System Grid Federation (ESGF)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11" marR="14211" marT="142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Simulated Daily rainfall, maximum and minimum temperature for year 2015 to 2100 at </a:t>
                      </a:r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0.7º x 0.7º resolution for GCM EC-Earth3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211" marR="14211" marT="14211" marB="0" anchor="ctr"/>
                </a:tc>
                <a:extLst>
                  <a:ext uri="{0D108BD9-81ED-4DB2-BD59-A6C34878D82A}">
                    <a16:rowId xmlns:a16="http://schemas.microsoft.com/office/drawing/2014/main" val="318049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144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0B074-9CF0-36BF-D9CD-3AB93BCB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914" y="2279681"/>
            <a:ext cx="3698712" cy="2298636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Similarities between </a:t>
            </a:r>
            <a:br>
              <a:rPr lang="en-US" sz="3600" b="1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APSIM Next Gen and DSSAT</a:t>
            </a: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3AE29-FDA3-5FBD-4A33-E7524E5B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B2DA33E3-B0C5-4CCD-B9E0-E00CE6387DF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E43BE53-9828-82D2-F037-C855D7A55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941107"/>
              </p:ext>
            </p:extLst>
          </p:nvPr>
        </p:nvGraphicFramePr>
        <p:xfrm>
          <a:off x="636914" y="639905"/>
          <a:ext cx="6903710" cy="5578188"/>
        </p:xfrm>
        <a:graphic>
          <a:graphicData uri="http://schemas.openxmlformats.org/drawingml/2006/table">
            <a:tbl>
              <a:tblPr bandRow="1">
                <a:tableStyleId>{74C1A8A3-306A-4EB7-A6B1-4F7E0EB9C5D6}</a:tableStyleId>
              </a:tblPr>
              <a:tblGrid>
                <a:gridCol w="6903710">
                  <a:extLst>
                    <a:ext uri="{9D8B030D-6E8A-4147-A177-3AD203B41FA5}">
                      <a16:colId xmlns:a16="http://schemas.microsoft.com/office/drawing/2014/main" val="719022362"/>
                    </a:ext>
                  </a:extLst>
                </a:gridCol>
              </a:tblGrid>
              <a:tr h="985226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Simulate the growth and development of crops under different environmental conditions.</a:t>
                      </a:r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46" marR="97946" marT="48973" marB="489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8903871"/>
                  </a:ext>
                </a:extLst>
              </a:tr>
              <a:tr h="2213189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Similar approach for modeling crop growth and development, which involves simulating the processes of photosynthesis, respiration, transpiration, nutrient uptake, and partitioning of biomass.</a:t>
                      </a:r>
                    </a:p>
                  </a:txBody>
                  <a:tcPr marL="97946" marR="97946" marT="48973" marB="489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1116852"/>
                  </a:ext>
                </a:extLst>
              </a:tr>
              <a:tr h="1394547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Similar requirements for input data, such as weather data, soil data, and management practices.</a:t>
                      </a:r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46" marR="97946" marT="48973" marB="489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7714871"/>
                  </a:ext>
                </a:extLst>
              </a:tr>
              <a:tr h="985226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models works on daily time steps and can simulate crop yields for hundreds of years.</a:t>
                      </a:r>
                    </a:p>
                  </a:txBody>
                  <a:tcPr marL="97946" marR="97946" marT="48973" marB="489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6766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847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0B074-9CF0-36BF-D9CD-3AB93BCB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793" y="2361694"/>
            <a:ext cx="3344020" cy="266750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Differences between </a:t>
            </a:r>
            <a:br>
              <a:rPr lang="en-US" sz="3600" b="1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APSIM Next Gen and DSSAT</a:t>
            </a:r>
          </a:p>
        </p:txBody>
      </p:sp>
      <p:sp useBgFill="1">
        <p:nvSpPr>
          <p:cNvPr id="37" name="Rectangle 23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5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5EB4B46-E8ED-5F76-100A-8C075605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B2DA33E3-B0C5-4CCD-B9E0-E00CE6387DF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Content Placeholder 3">
                <a:extLst>
                  <a:ext uri="{FF2B5EF4-FFF2-40B4-BE49-F238E27FC236}">
                    <a16:creationId xmlns:a16="http://schemas.microsoft.com/office/drawing/2014/main" id="{65E0E803-C197-2417-52F2-F76190D8596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56249950"/>
                  </p:ext>
                </p:extLst>
              </p:nvPr>
            </p:nvGraphicFramePr>
            <p:xfrm>
              <a:off x="636914" y="661253"/>
              <a:ext cx="6915664" cy="5663061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3302908">
                      <a:extLst>
                        <a:ext uri="{9D8B030D-6E8A-4147-A177-3AD203B41FA5}">
                          <a16:colId xmlns:a16="http://schemas.microsoft.com/office/drawing/2014/main" val="3768338586"/>
                        </a:ext>
                      </a:extLst>
                    </a:gridCol>
                    <a:gridCol w="3612756">
                      <a:extLst>
                        <a:ext uri="{9D8B030D-6E8A-4147-A177-3AD203B41FA5}">
                          <a16:colId xmlns:a16="http://schemas.microsoft.com/office/drawing/2014/main" val="550166031"/>
                        </a:ext>
                      </a:extLst>
                    </a:gridCol>
                  </a:tblGrid>
                  <a:tr h="516653">
                    <a:tc>
                      <a:txBody>
                        <a:bodyPr/>
                        <a:lstStyle/>
                        <a:p>
                          <a:pPr marL="0" indent="0" algn="ctr" fontAlgn="ctr">
                            <a:buFont typeface="Wingdings" panose="05000000000000000000" pitchFamily="2" charset="2"/>
                            <a:buNone/>
                          </a:pPr>
                          <a:r>
                            <a:rPr lang="en-IN" sz="20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APSIM Next Gen</a:t>
                          </a:r>
                          <a:endParaRPr lang="en-IN" sz="2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fontAlgn="ctr">
                            <a:buFont typeface="Wingdings" panose="05000000000000000000" pitchFamily="2" charset="2"/>
                            <a:buNone/>
                          </a:pPr>
                          <a:r>
                            <a:rPr lang="en-IN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DSSAT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860405444"/>
                      </a:ext>
                    </a:extLst>
                  </a:tr>
                  <a:tr h="1421279">
                    <a:tc>
                      <a:txBody>
                        <a:bodyPr/>
                        <a:lstStyle/>
                        <a:p>
                          <a:pPr marL="0" indent="0" algn="l" fontAlgn="t">
                            <a:buClr>
                              <a:srgbClr val="000000"/>
                            </a:buClr>
                            <a:buSzPts val="1100"/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20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APSIM is structured around plant, soil and management modules. </a:t>
                          </a:r>
                          <a:endParaRPr lang="en-IN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/>
                    </a:tc>
                    <a:tc>
                      <a:txBody>
                        <a:bodyPr/>
                        <a:lstStyle/>
                        <a:p>
                          <a:pPr marL="0" indent="0" algn="l" fontAlgn="t">
                            <a:buClr>
                              <a:srgbClr val="000000"/>
                            </a:buClr>
                            <a:buSzPts val="1100"/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DSSAT address issues ranging from genetic modeling to on-farm and precision management, and climate change.</a:t>
                          </a:r>
                          <a:endParaRPr lang="en-IN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/>
                    </a:tc>
                    <a:extLst>
                      <a:ext uri="{0D108BD9-81ED-4DB2-BD59-A6C34878D82A}">
                        <a16:rowId xmlns:a16="http://schemas.microsoft.com/office/drawing/2014/main" val="2941364179"/>
                      </a:ext>
                    </a:extLst>
                  </a:tr>
                  <a:tr h="1519566">
                    <a:tc>
                      <a:txBody>
                        <a:bodyPr/>
                        <a:lstStyle/>
                        <a:p>
                          <a:pPr marL="0" indent="0" algn="l" fontAlgn="t">
                            <a:buFont typeface="Wingdings" panose="05000000000000000000" pitchFamily="2" charset="2"/>
                            <a:buNone/>
                          </a:pPr>
                          <a:r>
                            <a:rPr lang="en-IN" sz="20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Biomass, </a:t>
                          </a:r>
                        </a:p>
                        <a:p>
                          <a:pPr marL="0" indent="0" algn="l" fontAlgn="t">
                            <a:buFont typeface="Wingdings" panose="05000000000000000000" pitchFamily="2" charset="2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IN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𝐼</m:t>
                                </m:r>
                                <m:r>
                                  <a:rPr lang="en-US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⋅</m:t>
                                </m:r>
                                <m:r>
                                  <a:rPr lang="en-US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𝑅𝑈𝐸</m:t>
                                </m:r>
                                <m:r>
                                  <a:rPr lang="en-US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IN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IN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/>
                    </a:tc>
                    <a:tc>
                      <a:txBody>
                        <a:bodyPr/>
                        <a:lstStyle/>
                        <a:p>
                          <a:pPr marL="0" indent="0" algn="l" fontAlgn="t">
                            <a:buFont typeface="Wingdings" panose="05000000000000000000" pitchFamily="2" charset="2"/>
                            <a:buNone/>
                          </a:pPr>
                          <a:r>
                            <a:rPr lang="en-IN" sz="20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Biomass,</a:t>
                          </a:r>
                          <a:r>
                            <a:rPr lang="en-IN" sz="2000" dirty="0">
                              <a:effectLst/>
                            </a:rPr>
                            <a:t> </a:t>
                          </a:r>
                        </a:p>
                        <a:p>
                          <a:pPr marL="0" indent="0" algn="ctr" fontAlgn="t">
                            <a:buFont typeface="Wingdings" panose="05000000000000000000" pitchFamily="2" charset="2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IN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IN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B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IN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G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</m:sub>
                                    </m:sSub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IN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G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D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nary>
                                      <m:naryPr>
                                        <m:chr m:val="∑"/>
                                        <m:limLoc m:val="undOvr"/>
                                        <m:grow m:val="on"/>
                                        <m:ctrlPr>
                                          <a:rPr lang="en-IN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i</m:t>
                                        </m:r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IN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G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D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 </m:t>
                                        </m:r>
                                      </m:e>
                                    </m:nary>
                                    <m:r>
                                      <a:rPr lang="en-US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CARBO</m:t>
                                    </m:r>
                                    <m:sSub>
                                      <m:sSubPr>
                                        <m:ctrlPr>
                                          <a:rPr lang="en-IN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eqArr>
                              </m:oMath>
                            </m:oMathPara>
                          </a14:m>
                          <a:endParaRPr lang="en-IN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 algn="ctr" fontAlgn="t"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	</a:t>
                          </a:r>
                          <a:endParaRPr lang="en-IN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/>
                    </a:tc>
                    <a:extLst>
                      <a:ext uri="{0D108BD9-81ED-4DB2-BD59-A6C34878D82A}">
                        <a16:rowId xmlns:a16="http://schemas.microsoft.com/office/drawing/2014/main" val="1556710424"/>
                      </a:ext>
                    </a:extLst>
                  </a:tr>
                  <a:tr h="684408">
                    <a:tc>
                      <a:txBody>
                        <a:bodyPr/>
                        <a:lstStyle/>
                        <a:p>
                          <a:pPr marL="0" indent="0" algn="l" fontAlgn="t">
                            <a:buFont typeface="Wingdings" panose="05000000000000000000" pitchFamily="2" charset="2"/>
                            <a:buNone/>
                          </a:pPr>
                          <a:r>
                            <a:rPr lang="en-IN" sz="20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Grain number,</a:t>
                          </a:r>
                        </a:p>
                        <a:p>
                          <a:pPr marL="0" indent="0" algn="ctr" fontAlgn="t">
                            <a:buFont typeface="Wingdings" panose="05000000000000000000" pitchFamily="2" charset="2"/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N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IN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	</a:t>
                          </a:r>
                          <a:endParaRPr lang="en-IN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/>
                    </a:tc>
                    <a:tc>
                      <a:txBody>
                        <a:bodyPr/>
                        <a:lstStyle/>
                        <a:p>
                          <a:pPr marL="0" indent="0" algn="l" fontAlgn="t">
                            <a:buFont typeface="Wingdings" panose="05000000000000000000" pitchFamily="2" charset="2"/>
                            <a:buNone/>
                          </a:pPr>
                          <a:r>
                            <a:rPr lang="en-IN" sz="20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Yield,</a:t>
                          </a:r>
                        </a:p>
                        <a:p>
                          <a:pPr marL="0" indent="0" algn="l" fontAlgn="t">
                            <a:buFont typeface="Wingdings" panose="05000000000000000000" pitchFamily="2" charset="2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  <m:r>
                                  <a:rPr lang="en-US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IN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NPP</m:t>
                                    </m:r>
                                  </m:sub>
                                </m:sSub>
                                <m:r>
                                  <a:rPr lang="en-US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IN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W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/>
                    </a:tc>
                    <a:extLst>
                      <a:ext uri="{0D108BD9-81ED-4DB2-BD59-A6C34878D82A}">
                        <a16:rowId xmlns:a16="http://schemas.microsoft.com/office/drawing/2014/main" val="3656823442"/>
                      </a:ext>
                    </a:extLst>
                  </a:tr>
                  <a:tr h="1292842">
                    <a:tc>
                      <a:txBody>
                        <a:bodyPr/>
                        <a:lstStyle/>
                        <a:p>
                          <a:pPr marL="0" indent="0" algn="l" fontAlgn="t">
                            <a:buClr>
                              <a:srgbClr val="000000"/>
                            </a:buClr>
                            <a:buSzPts val="1100"/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20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Grain yield is simulated as the product of grain number </a:t>
                          </a:r>
                          <a:r>
                            <a:rPr lang="en-US" sz="2000" b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per gram</a:t>
                          </a:r>
                          <a:r>
                            <a:rPr lang="en-US" sz="20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of stem </a:t>
                          </a:r>
                          <a:r>
                            <a:rPr lang="en-US" sz="2000" b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an</a:t>
                          </a:r>
                          <a:r>
                            <a:rPr lang="en-US" sz="20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 stem dry weight. </a:t>
                          </a:r>
                          <a:endParaRPr lang="en-IN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/>
                    </a:tc>
                    <a:tc>
                      <a:txBody>
                        <a:bodyPr/>
                        <a:lstStyle/>
                        <a:p>
                          <a:pPr marL="0" indent="0" algn="l" fontAlgn="t">
                            <a:buClr>
                              <a:srgbClr val="000000"/>
                            </a:buClr>
                            <a:buSzPts val="1100"/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20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Crop yield is simulated as the product of number of grains per plant and average grain weight.</a:t>
                          </a:r>
                          <a:endParaRPr lang="en-IN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/>
                    </a:tc>
                    <a:extLst>
                      <a:ext uri="{0D108BD9-81ED-4DB2-BD59-A6C34878D82A}">
                        <a16:rowId xmlns:a16="http://schemas.microsoft.com/office/drawing/2014/main" val="18990637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Content Placeholder 3">
                <a:extLst>
                  <a:ext uri="{FF2B5EF4-FFF2-40B4-BE49-F238E27FC236}">
                    <a16:creationId xmlns:a16="http://schemas.microsoft.com/office/drawing/2014/main" id="{65E0E803-C197-2417-52F2-F76190D8596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56249950"/>
                  </p:ext>
                </p:extLst>
              </p:nvPr>
            </p:nvGraphicFramePr>
            <p:xfrm>
              <a:off x="636914" y="661253"/>
              <a:ext cx="6915664" cy="5663061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3302908">
                      <a:extLst>
                        <a:ext uri="{9D8B030D-6E8A-4147-A177-3AD203B41FA5}">
                          <a16:colId xmlns:a16="http://schemas.microsoft.com/office/drawing/2014/main" val="3768338586"/>
                        </a:ext>
                      </a:extLst>
                    </a:gridCol>
                    <a:gridCol w="3612756">
                      <a:extLst>
                        <a:ext uri="{9D8B030D-6E8A-4147-A177-3AD203B41FA5}">
                          <a16:colId xmlns:a16="http://schemas.microsoft.com/office/drawing/2014/main" val="550166031"/>
                        </a:ext>
                      </a:extLst>
                    </a:gridCol>
                  </a:tblGrid>
                  <a:tr h="516653">
                    <a:tc>
                      <a:txBody>
                        <a:bodyPr/>
                        <a:lstStyle/>
                        <a:p>
                          <a:pPr marL="0" indent="0" algn="ctr" fontAlgn="ctr">
                            <a:buFont typeface="Wingdings" panose="05000000000000000000" pitchFamily="2" charset="2"/>
                            <a:buNone/>
                          </a:pPr>
                          <a:r>
                            <a:rPr lang="en-IN" sz="20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APSIM Next Gen</a:t>
                          </a:r>
                          <a:endParaRPr lang="en-IN" sz="2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fontAlgn="ctr">
                            <a:buFont typeface="Wingdings" panose="05000000000000000000" pitchFamily="2" charset="2"/>
                            <a:buNone/>
                          </a:pPr>
                          <a:r>
                            <a:rPr lang="en-IN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DSSAT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860405444"/>
                      </a:ext>
                    </a:extLst>
                  </a:tr>
                  <a:tr h="1531620">
                    <a:tc>
                      <a:txBody>
                        <a:bodyPr/>
                        <a:lstStyle/>
                        <a:p>
                          <a:pPr marL="0" indent="0" algn="l" fontAlgn="t">
                            <a:buClr>
                              <a:srgbClr val="000000"/>
                            </a:buClr>
                            <a:buSzPts val="1100"/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20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APSIM is structured around plant, soil and management modules. </a:t>
                          </a:r>
                          <a:endParaRPr lang="en-IN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/>
                    </a:tc>
                    <a:tc>
                      <a:txBody>
                        <a:bodyPr/>
                        <a:lstStyle/>
                        <a:p>
                          <a:pPr marL="0" indent="0" algn="l" fontAlgn="t">
                            <a:buClr>
                              <a:srgbClr val="000000"/>
                            </a:buClr>
                            <a:buSzPts val="1100"/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DSSAT address issues ranging from genetic modeling to on-farm and precision management, and climate change.</a:t>
                          </a:r>
                          <a:endParaRPr lang="en-IN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/>
                    </a:tc>
                    <a:extLst>
                      <a:ext uri="{0D108BD9-81ED-4DB2-BD59-A6C34878D82A}">
                        <a16:rowId xmlns:a16="http://schemas.microsoft.com/office/drawing/2014/main" val="2941364179"/>
                      </a:ext>
                    </a:extLst>
                  </a:tr>
                  <a:tr h="16375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>
                        <a:blipFill>
                          <a:blip r:embed="rId6"/>
                          <a:stretch>
                            <a:fillRect t="-125279" r="-109594" b="-1260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>
                        <a:blipFill>
                          <a:blip r:embed="rId6"/>
                          <a:stretch>
                            <a:fillRect l="-91400" t="-125279" r="-169" b="-1260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6710424"/>
                      </a:ext>
                    </a:extLst>
                  </a:tr>
                  <a:tr h="6844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>
                        <a:blipFill>
                          <a:blip r:embed="rId6"/>
                          <a:stretch>
                            <a:fillRect t="-536283" r="-10959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>
                        <a:blipFill>
                          <a:blip r:embed="rId6"/>
                          <a:stretch>
                            <a:fillRect l="-91400" t="-536283" r="-169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6823442"/>
                      </a:ext>
                    </a:extLst>
                  </a:tr>
                  <a:tr h="1292842">
                    <a:tc>
                      <a:txBody>
                        <a:bodyPr/>
                        <a:lstStyle/>
                        <a:p>
                          <a:pPr marL="0" indent="0" algn="l" fontAlgn="t">
                            <a:buClr>
                              <a:srgbClr val="000000"/>
                            </a:buClr>
                            <a:buSzPts val="1100"/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20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Grain yield is simulated as the product of grain number </a:t>
                          </a:r>
                          <a:r>
                            <a:rPr lang="en-US" sz="2000" b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per gram</a:t>
                          </a:r>
                          <a:r>
                            <a:rPr lang="en-US" sz="20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of stem </a:t>
                          </a:r>
                          <a:r>
                            <a:rPr lang="en-US" sz="2000" b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an</a:t>
                          </a:r>
                          <a:r>
                            <a:rPr lang="en-US" sz="20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 stem dry weight. </a:t>
                          </a:r>
                          <a:endParaRPr lang="en-IN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/>
                    </a:tc>
                    <a:tc>
                      <a:txBody>
                        <a:bodyPr/>
                        <a:lstStyle/>
                        <a:p>
                          <a:pPr marL="0" indent="0" algn="l" fontAlgn="t">
                            <a:buClr>
                              <a:srgbClr val="000000"/>
                            </a:buClr>
                            <a:buSzPts val="1100"/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20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Crop yield is simulated as the product of number of grains per plant and average grain weight.</a:t>
                          </a:r>
                          <a:endParaRPr lang="en-IN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7620" marR="7620" marT="7620" marB="0"/>
                    </a:tc>
                    <a:extLst>
                      <a:ext uri="{0D108BD9-81ED-4DB2-BD59-A6C34878D82A}">
                        <a16:rowId xmlns:a16="http://schemas.microsoft.com/office/drawing/2014/main" val="189906374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8806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E37CB-EE3A-92AF-03DB-610116982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Calibration and Validation of APSIM Next Gen and DSSAT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5109E07-0A15-9423-30E5-78D1AED1D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8329187"/>
              </p:ext>
            </p:extLst>
          </p:nvPr>
        </p:nvGraphicFramePr>
        <p:xfrm>
          <a:off x="6154778" y="3428206"/>
          <a:ext cx="4902200" cy="2901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BF9A193-9310-2778-7A89-F949941305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5360000"/>
              </p:ext>
            </p:extLst>
          </p:nvPr>
        </p:nvGraphicFramePr>
        <p:xfrm>
          <a:off x="6153778" y="502167"/>
          <a:ext cx="4903200" cy="290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D18D28F-CFD3-86EE-09AA-A227CF989DC4}"/>
              </a:ext>
            </a:extLst>
          </p:cNvPr>
          <p:cNvSpPr txBox="1"/>
          <p:nvPr/>
        </p:nvSpPr>
        <p:spPr>
          <a:xfrm>
            <a:off x="5596203" y="526607"/>
            <a:ext cx="553998" cy="29015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APSIM 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BAD38E-869B-C08C-5A25-BD3BF61813C1}"/>
              </a:ext>
            </a:extLst>
          </p:cNvPr>
          <p:cNvSpPr txBox="1"/>
          <p:nvPr/>
        </p:nvSpPr>
        <p:spPr>
          <a:xfrm>
            <a:off x="5613520" y="3432598"/>
            <a:ext cx="553998" cy="29015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DSSAT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B7830-6FF1-2D11-35AE-5F64F342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2477" y="-152399"/>
            <a:ext cx="838199" cy="60541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B2DA33E3-B0C5-4CCD-B9E0-E00CE6387DF7}" type="slidenum">
              <a:rPr lang="en-US" sz="2400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923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1D7C9EC-D260-3FFC-B612-0C9B4762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B2DA33E3-B0C5-4CCD-B9E0-E00CE6387DF7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3C7F3F-C1A9-1B3F-BAB1-04723FB6659E}"/>
              </a:ext>
            </a:extLst>
          </p:cNvPr>
          <p:cNvSpPr txBox="1">
            <a:spLocks/>
          </p:cNvSpPr>
          <p:nvPr/>
        </p:nvSpPr>
        <p:spPr>
          <a:xfrm>
            <a:off x="666533" y="2468315"/>
            <a:ext cx="3522879" cy="192136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3900" b="1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Inputs required by DSSAT</a:t>
            </a:r>
            <a:br>
              <a:rPr lang="en-US" sz="4200" b="1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200" b="1" i="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47253FF-1827-4B32-A2A4-94C0692F9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4109" y="2249273"/>
            <a:ext cx="6321358" cy="2359451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: </a:t>
            </a: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latitude, longitude, elevation. </a:t>
            </a:r>
          </a:p>
          <a:p>
            <a:pPr marL="342900" indent="-3429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 Weather : </a:t>
            </a: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solar radiation, max and min temperature, precipitation.</a:t>
            </a:r>
          </a:p>
          <a:p>
            <a:pPr marL="342900" indent="-3429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 Climate </a:t>
            </a:r>
          </a:p>
          <a:p>
            <a:pPr marL="342900" indent="-3429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Properties</a:t>
            </a:r>
          </a:p>
          <a:p>
            <a:pPr marL="342900" indent="-342900">
              <a:buFont typeface="Wingdings 3" charset="2"/>
              <a:buChar char=""/>
            </a:pPr>
            <a:endParaRPr lang="en-US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319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0BDA80-627C-422A-AFFD-B7F1DC0F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33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AABB2-CCD3-5BE5-5376-86798E43D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954" y="-335280"/>
            <a:ext cx="3905569" cy="2885441"/>
          </a:xfrm>
        </p:spPr>
        <p:txBody>
          <a:bodyPr anchor="ctr">
            <a:normAutofit/>
          </a:bodyPr>
          <a:lstStyle/>
          <a:p>
            <a:pPr algn="r"/>
            <a:r>
              <a:rPr lang="en-US" sz="3400" b="1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 Correction of the Climate Projections </a:t>
            </a:r>
            <a:endParaRPr lang="en-IN" sz="3400" b="1" dirty="0">
              <a:solidFill>
                <a:srgbClr val="EBEB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978C9C04-FF0A-AF76-1C26-65DDF8132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24"/>
            <a:ext cx="5720047" cy="68709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43B26E-715D-E880-9FC9-D7381E4A2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999367"/>
              </p:ext>
            </p:extLst>
          </p:nvPr>
        </p:nvGraphicFramePr>
        <p:xfrm>
          <a:off x="6471954" y="2738120"/>
          <a:ext cx="4653312" cy="3597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692">
                  <a:extLst>
                    <a:ext uri="{9D8B030D-6E8A-4147-A177-3AD203B41FA5}">
                      <a16:colId xmlns:a16="http://schemas.microsoft.com/office/drawing/2014/main" val="2759354466"/>
                    </a:ext>
                  </a:extLst>
                </a:gridCol>
                <a:gridCol w="974056">
                  <a:extLst>
                    <a:ext uri="{9D8B030D-6E8A-4147-A177-3AD203B41FA5}">
                      <a16:colId xmlns:a16="http://schemas.microsoft.com/office/drawing/2014/main" val="1120492220"/>
                    </a:ext>
                  </a:extLst>
                </a:gridCol>
                <a:gridCol w="1218095">
                  <a:extLst>
                    <a:ext uri="{9D8B030D-6E8A-4147-A177-3AD203B41FA5}">
                      <a16:colId xmlns:a16="http://schemas.microsoft.com/office/drawing/2014/main" val="965923275"/>
                    </a:ext>
                  </a:extLst>
                </a:gridCol>
                <a:gridCol w="1210469">
                  <a:extLst>
                    <a:ext uri="{9D8B030D-6E8A-4147-A177-3AD203B41FA5}">
                      <a16:colId xmlns:a16="http://schemas.microsoft.com/office/drawing/2014/main" val="3651556389"/>
                    </a:ext>
                  </a:extLst>
                </a:gridCol>
              </a:tblGrid>
              <a:tr h="32437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en-IN" sz="14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cap="none" spc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Uncorrected</a:t>
                      </a:r>
                      <a:endParaRPr lang="en-IN" sz="1400" b="1" i="0" u="none" strike="noStrike" cap="none" spc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cap="none" spc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Corrected</a:t>
                      </a:r>
                      <a:endParaRPr lang="en-IN" sz="1400" b="1" i="0" u="none" strike="noStrike" cap="none" spc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extLst>
                  <a:ext uri="{0D108BD9-81ED-4DB2-BD59-A6C34878D82A}">
                    <a16:rowId xmlns:a16="http://schemas.microsoft.com/office/drawing/2014/main" val="4077692740"/>
                  </a:ext>
                </a:extLst>
              </a:tr>
              <a:tr h="32437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Precipitation</a:t>
                      </a:r>
                      <a:endParaRPr lang="en-IN" sz="14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R-square</a:t>
                      </a:r>
                      <a:endParaRPr lang="en-IN" sz="14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extLst>
                  <a:ext uri="{0D108BD9-81ED-4DB2-BD59-A6C34878D82A}">
                    <a16:rowId xmlns:a16="http://schemas.microsoft.com/office/drawing/2014/main" val="3396696280"/>
                  </a:ext>
                </a:extLst>
              </a:tr>
              <a:tr h="3243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NSE</a:t>
                      </a:r>
                      <a:endParaRPr lang="en-IN" sz="14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extLst>
                  <a:ext uri="{0D108BD9-81ED-4DB2-BD59-A6C34878D82A}">
                    <a16:rowId xmlns:a16="http://schemas.microsoft.com/office/drawing/2014/main" val="2421643593"/>
                  </a:ext>
                </a:extLst>
              </a:tr>
              <a:tr h="3243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PBIAS</a:t>
                      </a:r>
                      <a:endParaRPr lang="en-IN" sz="14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-24.94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-0.45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extLst>
                  <a:ext uri="{0D108BD9-81ED-4DB2-BD59-A6C34878D82A}">
                    <a16:rowId xmlns:a16="http://schemas.microsoft.com/office/drawing/2014/main" val="1768184709"/>
                  </a:ext>
                </a:extLst>
              </a:tr>
              <a:tr h="32437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Maximum Temperature</a:t>
                      </a:r>
                      <a:endParaRPr lang="en-IN" sz="1400" b="1" i="0" u="none" strike="noStrike" cap="none" spc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R-square</a:t>
                      </a:r>
                      <a:endParaRPr lang="en-IN" sz="14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extLst>
                  <a:ext uri="{0D108BD9-81ED-4DB2-BD59-A6C34878D82A}">
                    <a16:rowId xmlns:a16="http://schemas.microsoft.com/office/drawing/2014/main" val="2132373979"/>
                  </a:ext>
                </a:extLst>
              </a:tr>
              <a:tr h="3243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NSE</a:t>
                      </a:r>
                      <a:endParaRPr lang="en-IN" sz="14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extLst>
                  <a:ext uri="{0D108BD9-81ED-4DB2-BD59-A6C34878D82A}">
                    <a16:rowId xmlns:a16="http://schemas.microsoft.com/office/drawing/2014/main" val="1152164867"/>
                  </a:ext>
                </a:extLst>
              </a:tr>
              <a:tr h="3243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PBIAS</a:t>
                      </a:r>
                      <a:endParaRPr lang="en-IN" sz="14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-5.61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-0.01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extLst>
                  <a:ext uri="{0D108BD9-81ED-4DB2-BD59-A6C34878D82A}">
                    <a16:rowId xmlns:a16="http://schemas.microsoft.com/office/drawing/2014/main" val="2229630219"/>
                  </a:ext>
                </a:extLst>
              </a:tr>
              <a:tr h="32437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Minimum Temperature</a:t>
                      </a:r>
                      <a:endParaRPr lang="en-IN" sz="1400" b="1" i="0" u="none" strike="noStrike" cap="none" spc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R-square</a:t>
                      </a:r>
                      <a:endParaRPr lang="en-IN" sz="1400" b="1" i="0" u="none" strike="noStrike" cap="none" spc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extLst>
                  <a:ext uri="{0D108BD9-81ED-4DB2-BD59-A6C34878D82A}">
                    <a16:rowId xmlns:a16="http://schemas.microsoft.com/office/drawing/2014/main" val="429823382"/>
                  </a:ext>
                </a:extLst>
              </a:tr>
              <a:tr h="3243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NSE</a:t>
                      </a:r>
                      <a:endParaRPr lang="en-IN" sz="1400" b="1" i="0" u="none" strike="noStrike" cap="none" spc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extLst>
                  <a:ext uri="{0D108BD9-81ED-4DB2-BD59-A6C34878D82A}">
                    <a16:rowId xmlns:a16="http://schemas.microsoft.com/office/drawing/2014/main" val="4272957019"/>
                  </a:ext>
                </a:extLst>
              </a:tr>
              <a:tr h="3243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PBIAS</a:t>
                      </a:r>
                      <a:endParaRPr lang="en-IN" sz="1400" b="1" i="0" u="none" strike="noStrike" cap="none" spc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-9.50</a:t>
                      </a:r>
                      <a:endParaRPr lang="en-IN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43059" marT="17223" marB="12917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-0.06</a:t>
                      </a:r>
                    </a:p>
                  </a:txBody>
                  <a:tcPr marL="0" marR="43059" marT="17223" marB="129176" anchor="ctr"/>
                </a:tc>
                <a:extLst>
                  <a:ext uri="{0D108BD9-81ED-4DB2-BD59-A6C34878D82A}">
                    <a16:rowId xmlns:a16="http://schemas.microsoft.com/office/drawing/2014/main" val="2935038548"/>
                  </a:ext>
                </a:extLst>
              </a:tr>
            </a:tbl>
          </a:graphicData>
        </a:graphic>
      </p:graphicFrame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3DB04EA-A7D5-7B37-5339-DE74F74E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B2DA33E3-B0C5-4CCD-B9E0-E00CE6387DF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473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2ACC21-A6D5-A51F-D4FF-9931CBE3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279" y="1325880"/>
            <a:ext cx="3344020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600" b="1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Historical Period : 1981 to 2014</a:t>
            </a: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F7BBEE1-2F0F-A6FE-53AE-66EC7F8E9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B2DA33E3-B0C5-4CCD-B9E0-E00CE6387DF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9552F-BCF4-9F0A-4FAB-323DDD2E2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39" y="1592999"/>
            <a:ext cx="6280013" cy="36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7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2ACC21-A6D5-A51F-D4FF-9931CBE3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279" y="1325880"/>
            <a:ext cx="3344020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600" b="1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Historical Vs Transition Period : 2015 to 2020</a:t>
            </a: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F7BBEE1-2F0F-A6FE-53AE-66EC7F8E9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B2DA33E3-B0C5-4CCD-B9E0-E00CE6387DF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118A3BE-6804-7006-6543-9842A2F4C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2" y="1619523"/>
            <a:ext cx="6275584" cy="36241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07122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F62F1-00EA-C961-AA0C-4DB3FB11F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840" y="2295203"/>
            <a:ext cx="4117743" cy="22675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 of Climatic Scenarios</a:t>
            </a:r>
            <a:br>
              <a:rPr lang="en-US" sz="3400" b="1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b="1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Transition Period</a:t>
            </a:r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CF32AA3-8B85-00D1-6554-F6CB2380EF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2781174"/>
                  </p:ext>
                </p:extLst>
              </p:nvPr>
            </p:nvGraphicFramePr>
            <p:xfrm>
              <a:off x="636388" y="2074091"/>
              <a:ext cx="6915665" cy="270981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167437">
                      <a:extLst>
                        <a:ext uri="{9D8B030D-6E8A-4147-A177-3AD203B41FA5}">
                          <a16:colId xmlns:a16="http://schemas.microsoft.com/office/drawing/2014/main" val="3698098367"/>
                        </a:ext>
                      </a:extLst>
                    </a:gridCol>
                    <a:gridCol w="720625">
                      <a:extLst>
                        <a:ext uri="{9D8B030D-6E8A-4147-A177-3AD203B41FA5}">
                          <a16:colId xmlns:a16="http://schemas.microsoft.com/office/drawing/2014/main" val="2472509340"/>
                        </a:ext>
                      </a:extLst>
                    </a:gridCol>
                    <a:gridCol w="511480">
                      <a:extLst>
                        <a:ext uri="{9D8B030D-6E8A-4147-A177-3AD203B41FA5}">
                          <a16:colId xmlns:a16="http://schemas.microsoft.com/office/drawing/2014/main" val="2045474022"/>
                        </a:ext>
                      </a:extLst>
                    </a:gridCol>
                    <a:gridCol w="683971">
                      <a:extLst>
                        <a:ext uri="{9D8B030D-6E8A-4147-A177-3AD203B41FA5}">
                          <a16:colId xmlns:a16="http://schemas.microsoft.com/office/drawing/2014/main" val="213352502"/>
                        </a:ext>
                      </a:extLst>
                    </a:gridCol>
                    <a:gridCol w="720625">
                      <a:extLst>
                        <a:ext uri="{9D8B030D-6E8A-4147-A177-3AD203B41FA5}">
                          <a16:colId xmlns:a16="http://schemas.microsoft.com/office/drawing/2014/main" val="4192169834"/>
                        </a:ext>
                      </a:extLst>
                    </a:gridCol>
                    <a:gridCol w="511480">
                      <a:extLst>
                        <a:ext uri="{9D8B030D-6E8A-4147-A177-3AD203B41FA5}">
                          <a16:colId xmlns:a16="http://schemas.microsoft.com/office/drawing/2014/main" val="4263329668"/>
                        </a:ext>
                      </a:extLst>
                    </a:gridCol>
                    <a:gridCol w="683971">
                      <a:extLst>
                        <a:ext uri="{9D8B030D-6E8A-4147-A177-3AD203B41FA5}">
                          <a16:colId xmlns:a16="http://schemas.microsoft.com/office/drawing/2014/main" val="3814519519"/>
                        </a:ext>
                      </a:extLst>
                    </a:gridCol>
                    <a:gridCol w="720625">
                      <a:extLst>
                        <a:ext uri="{9D8B030D-6E8A-4147-A177-3AD203B41FA5}">
                          <a16:colId xmlns:a16="http://schemas.microsoft.com/office/drawing/2014/main" val="2661344019"/>
                        </a:ext>
                      </a:extLst>
                    </a:gridCol>
                    <a:gridCol w="511480">
                      <a:extLst>
                        <a:ext uri="{9D8B030D-6E8A-4147-A177-3AD203B41FA5}">
                          <a16:colId xmlns:a16="http://schemas.microsoft.com/office/drawing/2014/main" val="3979327714"/>
                        </a:ext>
                      </a:extLst>
                    </a:gridCol>
                    <a:gridCol w="683971">
                      <a:extLst>
                        <a:ext uri="{9D8B030D-6E8A-4147-A177-3AD203B41FA5}">
                          <a16:colId xmlns:a16="http://schemas.microsoft.com/office/drawing/2014/main" val="837591246"/>
                        </a:ext>
                      </a:extLst>
                    </a:gridCol>
                  </a:tblGrid>
                  <a:tr h="731850">
                    <a:tc rowSpan="2">
                      <a:txBody>
                        <a:bodyPr/>
                        <a:lstStyle/>
                        <a:p>
                          <a:pPr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Scenarios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4158" marR="94158" marT="47079" marB="47079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Precipitation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4158" marR="94158" marT="47079" marB="47079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Maximum Temperature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4158" marR="94158" marT="47079" marB="47079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Minimum Temperature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4158" marR="94158" marT="47079" marB="47079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6966226"/>
                      </a:ext>
                    </a:extLst>
                  </a:tr>
                  <a:tr h="609172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14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4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IN" sz="14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14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NSE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PBIAS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14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4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IN" sz="14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NSE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PBIAS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14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4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IN" sz="14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NSE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PBIAS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44778234"/>
                      </a:ext>
                    </a:extLst>
                  </a:tr>
                  <a:tr h="342198"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ssp126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b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0.80</a:t>
                          </a: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b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0.62</a:t>
                          </a: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b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14.58</a:t>
                          </a: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b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0.88</a:t>
                          </a: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b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0.76</a:t>
                          </a: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b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-0.99</a:t>
                          </a: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0.94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0.88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0.68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98748"/>
                      </a:ext>
                    </a:extLst>
                  </a:tr>
                  <a:tr h="342198"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ssp245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0.73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0.51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18.98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0.84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0.70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-0.53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0.93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0.82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2.75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23347607"/>
                      </a:ext>
                    </a:extLst>
                  </a:tr>
                  <a:tr h="342198"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ssp370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0.78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0.54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28.96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0.89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0.75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-1.89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0.97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0.93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1.34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821504"/>
                      </a:ext>
                    </a:extLst>
                  </a:tr>
                  <a:tr h="342198"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ssp585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0.77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0.50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35.35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0.89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0.71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-2.20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0.93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0.86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0.70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498254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CF32AA3-8B85-00D1-6554-F6CB2380EF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2781174"/>
                  </p:ext>
                </p:extLst>
              </p:nvPr>
            </p:nvGraphicFramePr>
            <p:xfrm>
              <a:off x="636388" y="2074091"/>
              <a:ext cx="6915665" cy="270981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167437">
                      <a:extLst>
                        <a:ext uri="{9D8B030D-6E8A-4147-A177-3AD203B41FA5}">
                          <a16:colId xmlns:a16="http://schemas.microsoft.com/office/drawing/2014/main" val="3698098367"/>
                        </a:ext>
                      </a:extLst>
                    </a:gridCol>
                    <a:gridCol w="720625">
                      <a:extLst>
                        <a:ext uri="{9D8B030D-6E8A-4147-A177-3AD203B41FA5}">
                          <a16:colId xmlns:a16="http://schemas.microsoft.com/office/drawing/2014/main" val="2472509340"/>
                        </a:ext>
                      </a:extLst>
                    </a:gridCol>
                    <a:gridCol w="511480">
                      <a:extLst>
                        <a:ext uri="{9D8B030D-6E8A-4147-A177-3AD203B41FA5}">
                          <a16:colId xmlns:a16="http://schemas.microsoft.com/office/drawing/2014/main" val="2045474022"/>
                        </a:ext>
                      </a:extLst>
                    </a:gridCol>
                    <a:gridCol w="683971">
                      <a:extLst>
                        <a:ext uri="{9D8B030D-6E8A-4147-A177-3AD203B41FA5}">
                          <a16:colId xmlns:a16="http://schemas.microsoft.com/office/drawing/2014/main" val="213352502"/>
                        </a:ext>
                      </a:extLst>
                    </a:gridCol>
                    <a:gridCol w="720625">
                      <a:extLst>
                        <a:ext uri="{9D8B030D-6E8A-4147-A177-3AD203B41FA5}">
                          <a16:colId xmlns:a16="http://schemas.microsoft.com/office/drawing/2014/main" val="4192169834"/>
                        </a:ext>
                      </a:extLst>
                    </a:gridCol>
                    <a:gridCol w="511480">
                      <a:extLst>
                        <a:ext uri="{9D8B030D-6E8A-4147-A177-3AD203B41FA5}">
                          <a16:colId xmlns:a16="http://schemas.microsoft.com/office/drawing/2014/main" val="4263329668"/>
                        </a:ext>
                      </a:extLst>
                    </a:gridCol>
                    <a:gridCol w="683971">
                      <a:extLst>
                        <a:ext uri="{9D8B030D-6E8A-4147-A177-3AD203B41FA5}">
                          <a16:colId xmlns:a16="http://schemas.microsoft.com/office/drawing/2014/main" val="3814519519"/>
                        </a:ext>
                      </a:extLst>
                    </a:gridCol>
                    <a:gridCol w="720625">
                      <a:extLst>
                        <a:ext uri="{9D8B030D-6E8A-4147-A177-3AD203B41FA5}">
                          <a16:colId xmlns:a16="http://schemas.microsoft.com/office/drawing/2014/main" val="2661344019"/>
                        </a:ext>
                      </a:extLst>
                    </a:gridCol>
                    <a:gridCol w="511480">
                      <a:extLst>
                        <a:ext uri="{9D8B030D-6E8A-4147-A177-3AD203B41FA5}">
                          <a16:colId xmlns:a16="http://schemas.microsoft.com/office/drawing/2014/main" val="3979327714"/>
                        </a:ext>
                      </a:extLst>
                    </a:gridCol>
                    <a:gridCol w="683971">
                      <a:extLst>
                        <a:ext uri="{9D8B030D-6E8A-4147-A177-3AD203B41FA5}">
                          <a16:colId xmlns:a16="http://schemas.microsoft.com/office/drawing/2014/main" val="837591246"/>
                        </a:ext>
                      </a:extLst>
                    </a:gridCol>
                  </a:tblGrid>
                  <a:tr h="731850">
                    <a:tc rowSpan="2">
                      <a:txBody>
                        <a:bodyPr/>
                        <a:lstStyle/>
                        <a:p>
                          <a:pPr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Scenarios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4158" marR="94158" marT="47079" marB="47079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Precipitation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4158" marR="94158" marT="47079" marB="47079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Maximum Temperature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4158" marR="94158" marT="47079" marB="47079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Minimum Temperature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94158" marR="94158" marT="47079" marB="47079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6966226"/>
                      </a:ext>
                    </a:extLst>
                  </a:tr>
                  <a:tr h="609172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3559" t="-121000" r="-700000" b="-23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NSE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PBIAS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429661" t="-121000" r="-433898" b="-23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NSE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PBIAS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6610" t="-121000" r="-166949" b="-23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NSE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PBIAS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44778234"/>
                      </a:ext>
                    </a:extLst>
                  </a:tr>
                  <a:tr h="342198"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ssp126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b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0.80</a:t>
                          </a: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b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0.62</a:t>
                          </a: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b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14.58</a:t>
                          </a: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b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0.88</a:t>
                          </a: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b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0.76</a:t>
                          </a: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b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-0.99</a:t>
                          </a: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0.94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0.88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0.68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98748"/>
                      </a:ext>
                    </a:extLst>
                  </a:tr>
                  <a:tr h="342198"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ssp245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0.73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0.51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18.98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0.84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0.70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-0.53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0.93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0.82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2.75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23347607"/>
                      </a:ext>
                    </a:extLst>
                  </a:tr>
                  <a:tr h="342198"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ssp370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0.78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0.54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28.96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0.89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0.75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-1.89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0.97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0.93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1.34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821504"/>
                      </a:ext>
                    </a:extLst>
                  </a:tr>
                  <a:tr h="342198"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ssp585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0.77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0.50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35.35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0.89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0.71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-2.20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0.93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0.86</a:t>
                          </a:r>
                          <a:endParaRPr lang="en-IN" sz="20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0.70</a:t>
                          </a:r>
                          <a:endParaRPr lang="en-IN" sz="20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846" marR="7846" marT="7846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498254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45D700-93C2-3FE0-FD46-E48907257AE0}"/>
              </a:ext>
            </a:extLst>
          </p:cNvPr>
          <p:cNvSpPr txBox="1">
            <a:spLocks/>
          </p:cNvSpPr>
          <p:nvPr/>
        </p:nvSpPr>
        <p:spPr bwMode="gray">
          <a:xfrm>
            <a:off x="10352540" y="250574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A33E3-B0C5-4CCD-B9E0-E00CE6387DF7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247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9A762-1A74-4D96-B0F6-6EA40E6B6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852" y="-13679"/>
            <a:ext cx="10331171" cy="170229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Contents of Presentation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052B56-E07D-48D7-A6E5-B8F00C15B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5EA3-0426-4DFC-8D18-71480BB3EED4}" type="slidenum">
              <a:rPr lang="en-IN" smtClean="0"/>
              <a:t>2</a:t>
            </a:fld>
            <a:endParaRPr lang="en-IN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E7D353B-8AA9-6989-EB0A-470AABF60E91}"/>
              </a:ext>
            </a:extLst>
          </p:cNvPr>
          <p:cNvSpPr txBox="1">
            <a:spLocks/>
          </p:cNvSpPr>
          <p:nvPr/>
        </p:nvSpPr>
        <p:spPr bwMode="gray">
          <a:xfrm>
            <a:off x="10347028" y="29437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B2DA33E3-B0C5-4CCD-B9E0-E00CE6387DF7}" type="slidenum">
              <a:rPr lang="en-US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0" name="Text Placeholder 6">
            <a:extLst>
              <a:ext uri="{FF2B5EF4-FFF2-40B4-BE49-F238E27FC236}">
                <a16:creationId xmlns:a16="http://schemas.microsoft.com/office/drawing/2014/main" id="{C1DF1557-7BF9-E3F1-2C81-019E98F76E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6261503"/>
              </p:ext>
            </p:extLst>
          </p:nvPr>
        </p:nvGraphicFramePr>
        <p:xfrm>
          <a:off x="1974000" y="1062060"/>
          <a:ext cx="8244000" cy="5096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9A951729-D172-83DD-EC8A-279949E27BEC}"/>
              </a:ext>
            </a:extLst>
          </p:cNvPr>
          <p:cNvGrpSpPr/>
          <p:nvPr/>
        </p:nvGrpSpPr>
        <p:grpSpPr>
          <a:xfrm>
            <a:off x="1974000" y="6068478"/>
            <a:ext cx="8244000" cy="658125"/>
            <a:chOff x="0" y="4409717"/>
            <a:chExt cx="8244000" cy="65812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E21A959-5D13-5005-ECA6-5357293D4D72}"/>
                </a:ext>
              </a:extLst>
            </p:cNvPr>
            <p:cNvSpPr/>
            <p:nvPr/>
          </p:nvSpPr>
          <p:spPr>
            <a:xfrm>
              <a:off x="0" y="4409717"/>
              <a:ext cx="8244000" cy="658125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EF5D9A31-C4F3-D7E4-DDEE-4EDB8CF45224}"/>
                </a:ext>
              </a:extLst>
            </p:cNvPr>
            <p:cNvSpPr txBox="1"/>
            <p:nvPr/>
          </p:nvSpPr>
          <p:spPr>
            <a:xfrm>
              <a:off x="32127" y="4441844"/>
              <a:ext cx="8179746" cy="5938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1855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2ACC21-A6D5-A51F-D4FF-9931CBE3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279" y="1325880"/>
            <a:ext cx="3344020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400" b="1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Observed Data vs Simulation for Near Future Period : 2021 to 2060</a:t>
            </a: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F7BBEE1-2F0F-A6FE-53AE-66EC7F8E9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B2DA33E3-B0C5-4CCD-B9E0-E00CE6387DF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EDEDF1F-78C9-9F28-9A65-BA2087785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77" y="1717374"/>
            <a:ext cx="6915664" cy="34232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79941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2ACC21-A6D5-A51F-D4FF-9931CBE3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279" y="1325880"/>
            <a:ext cx="3344020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400" b="1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Observed Data vs Simulation for Far Future Period : 2061 to 2100</a:t>
            </a: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F7BBEE1-2F0F-A6FE-53AE-66EC7F8E9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B2DA33E3-B0C5-4CCD-B9E0-E00CE6387DF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7E6BEC52-5044-3AB4-0FCA-447487DA0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4" y="1721513"/>
            <a:ext cx="6898934" cy="34149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46968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582D5-4F35-50B7-F798-7B6A85847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35" y="804672"/>
            <a:ext cx="2973325" cy="5248656"/>
          </a:xfrm>
        </p:spPr>
        <p:txBody>
          <a:bodyPr anchor="ctr">
            <a:normAutofit/>
          </a:bodyPr>
          <a:lstStyle/>
          <a:p>
            <a:r>
              <a:rPr lang="en-I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Precipitation Trends During Near Future (2021-2060) and Far Future (2061-2100)</a:t>
            </a:r>
            <a:endParaRPr lang="en-IN" sz="32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5C34481-7C35-9752-657C-15FE37F034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6"/>
          <a:stretch/>
        </p:blipFill>
        <p:spPr>
          <a:xfrm>
            <a:off x="3546372" y="1013797"/>
            <a:ext cx="4157723" cy="4824822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080D9C7-A49E-6D58-A8A1-7A0F3A780E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9" r="5811"/>
          <a:stretch/>
        </p:blipFill>
        <p:spPr>
          <a:xfrm>
            <a:off x="7704889" y="1014208"/>
            <a:ext cx="3877511" cy="4824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ED2F17-2652-0095-9809-56C3609F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2477" y="-152399"/>
            <a:ext cx="838199" cy="60541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B2DA33E3-B0C5-4CCD-B9E0-E00CE6387DF7}" type="slidenum">
              <a:rPr lang="en-US" sz="2400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374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3C219-3744-0BA8-8C04-31C6326E2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35" y="804672"/>
            <a:ext cx="2973325" cy="5248656"/>
          </a:xfrm>
        </p:spPr>
        <p:txBody>
          <a:bodyPr anchor="ctr">
            <a:normAutofit/>
          </a:bodyPr>
          <a:lstStyle/>
          <a:p>
            <a:r>
              <a:rPr lang="en-I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Temperature Trends During Near Future (2021-2060) and Far Future (2061-2100)</a:t>
            </a:r>
            <a:endParaRPr lang="en-IN" sz="3200" b="1" dirty="0">
              <a:solidFill>
                <a:schemeClr val="tx1"/>
              </a:solidFill>
            </a:endParaRP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288B1DA-E5BA-9660-0737-B651C10C77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8"/>
          <a:stretch/>
        </p:blipFill>
        <p:spPr>
          <a:xfrm>
            <a:off x="3291840" y="1014208"/>
            <a:ext cx="4260649" cy="482400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4D374A3B-1122-4F5C-755F-671632C9C1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8"/>
          <a:stretch/>
        </p:blipFill>
        <p:spPr>
          <a:xfrm>
            <a:off x="7552489" y="1014208"/>
            <a:ext cx="4141490" cy="4824000"/>
          </a:xfrm>
          <a:prstGeom prst="rect">
            <a:avLst/>
          </a:prstGeom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CE815838-5819-3ACF-1436-71FFF1CA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2477" y="-152399"/>
            <a:ext cx="838199" cy="60541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B2DA33E3-B0C5-4CCD-B9E0-E00CE6387DF7}" type="slidenum">
              <a:rPr lang="en-US" sz="2400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51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3C219-3744-0BA8-8C04-31C6326E2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35" y="804672"/>
            <a:ext cx="2973325" cy="5248656"/>
          </a:xfrm>
        </p:spPr>
        <p:txBody>
          <a:bodyPr anchor="ctr">
            <a:normAutofit/>
          </a:bodyPr>
          <a:lstStyle/>
          <a:p>
            <a:r>
              <a:rPr lang="en-I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Temperature Trends During Near Future (2021-2060) and Far Future (2061-2100)</a:t>
            </a:r>
            <a:endParaRPr lang="en-IN" sz="3200" b="1" dirty="0">
              <a:solidFill>
                <a:schemeClr val="tx1"/>
              </a:solidFill>
            </a:endParaRPr>
          </a:p>
        </p:txBody>
      </p:sp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E3CC9B82-B821-FE2D-7E1F-EE8B044375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4"/>
          <a:stretch/>
        </p:blipFill>
        <p:spPr>
          <a:xfrm>
            <a:off x="3281679" y="1014208"/>
            <a:ext cx="4270015" cy="4824000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797F212-60FD-94C4-8218-F7B0E8C81C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2"/>
          <a:stretch/>
        </p:blipFill>
        <p:spPr>
          <a:xfrm>
            <a:off x="7521718" y="1014208"/>
            <a:ext cx="4155787" cy="4824000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9A1BF7D-3031-C55C-12C8-0FE303FD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2477" y="-152399"/>
            <a:ext cx="838199" cy="60541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B2DA33E3-B0C5-4CCD-B9E0-E00CE6387DF7}" type="slidenum">
              <a:rPr lang="en-US" sz="2400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593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3C219-3744-0BA8-8C04-31C6326E2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35" y="804672"/>
            <a:ext cx="2973325" cy="5248656"/>
          </a:xfrm>
        </p:spPr>
        <p:txBody>
          <a:bodyPr anchor="ctr"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 on Wheat Yields </a:t>
            </a:r>
            <a:r>
              <a:rPr lang="en-I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Near Future (2021-2060) and Far Future (2061-2100)</a:t>
            </a:r>
            <a:endParaRPr lang="en-IN" sz="32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405808D-DAD6-E5CF-C21C-8C2AAC632B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5"/>
          <a:stretch/>
        </p:blipFill>
        <p:spPr>
          <a:xfrm>
            <a:off x="3358220" y="1014208"/>
            <a:ext cx="4160450" cy="48240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496558F-A59F-07C5-229A-2C5634FB25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/>
          <a:stretch/>
        </p:blipFill>
        <p:spPr>
          <a:xfrm>
            <a:off x="7518670" y="1014208"/>
            <a:ext cx="4127199" cy="4824000"/>
          </a:xfrm>
          <a:prstGeom prst="rect">
            <a:avLst/>
          </a:prstGeom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FE43F09-2BC9-55F8-E8B7-D8D04E6A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2477" y="-152399"/>
            <a:ext cx="838199" cy="60541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B2DA33E3-B0C5-4CCD-B9E0-E00CE6387DF7}" type="slidenum">
              <a:rPr lang="en-US" sz="2400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707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13A7E-AFC2-3198-F1AB-C51AA6B5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431306"/>
            <a:ext cx="9404723" cy="743904"/>
          </a:xfrm>
        </p:spPr>
        <p:txBody>
          <a:bodyPr/>
          <a:lstStyle/>
          <a:p>
            <a:pPr algn="ctr"/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1B472BA-E114-31F2-2B86-2BDA07B6E898}"/>
              </a:ext>
            </a:extLst>
          </p:cNvPr>
          <p:cNvSpPr txBox="1">
            <a:spLocks/>
          </p:cNvSpPr>
          <p:nvPr/>
        </p:nvSpPr>
        <p:spPr>
          <a:xfrm>
            <a:off x="1311102" y="1196623"/>
            <a:ext cx="9569795" cy="52086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Following bias-correction, the maximum temperature is projected to increase by 2.52% to 10.79%, the minimum temperature by 9.25% to 28.63%, and precipitation by 11.87% to 22.86%.</a:t>
            </a:r>
          </a:p>
          <a:p>
            <a:pPr algn="just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results suggest that the wheat yield is expected to decrease in future in all SSP scenarios compared to the historical period. </a:t>
            </a:r>
          </a:p>
          <a:p>
            <a:pPr algn="just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near future, yield is expected to decrease by 11.12%, 8.92%, 11.68% and 12.70% under SSP126, SSP245, SSP370 and SSP585, respectively. </a:t>
            </a:r>
          </a:p>
          <a:p>
            <a:pPr algn="just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Yield are expected to further decrease in the far future by 14.10%, 18.81%, 27.97% and 35.33% under SSP126, SSP245, SSP370 and SSP585, respectively. </a:t>
            </a:r>
          </a:p>
          <a:p>
            <a:pPr algn="just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both the periods the most decrease is expected in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Bastar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plateau, followed by Chhattisgarh plains and Northern hills. </a:t>
            </a:r>
          </a:p>
          <a:p>
            <a:pPr algn="just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0FE844A-2185-C2CC-CBE9-11FBE2091107}"/>
              </a:ext>
            </a:extLst>
          </p:cNvPr>
          <p:cNvSpPr txBox="1">
            <a:spLocks/>
          </p:cNvSpPr>
          <p:nvPr/>
        </p:nvSpPr>
        <p:spPr bwMode="gray">
          <a:xfrm>
            <a:off x="10352540" y="250574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B2DA33E3-B0C5-4CCD-B9E0-E00CE6387DF7}" type="slidenum">
              <a:rPr lang="en-US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092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0FE844A-2185-C2CC-CBE9-11FBE2091107}"/>
              </a:ext>
            </a:extLst>
          </p:cNvPr>
          <p:cNvSpPr txBox="1">
            <a:spLocks/>
          </p:cNvSpPr>
          <p:nvPr/>
        </p:nvSpPr>
        <p:spPr bwMode="gray">
          <a:xfrm>
            <a:off x="10352540" y="250574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B2DA33E3-B0C5-4CCD-B9E0-E00CE6387DF7}" type="slidenum">
              <a:rPr lang="en-US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560CEF-65EF-B5F3-07EF-D79E7E6AF0C5}"/>
              </a:ext>
            </a:extLst>
          </p:cNvPr>
          <p:cNvSpPr txBox="1">
            <a:spLocks/>
          </p:cNvSpPr>
          <p:nvPr/>
        </p:nvSpPr>
        <p:spPr>
          <a:xfrm>
            <a:off x="1476174" y="2003025"/>
            <a:ext cx="9404723" cy="2851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Clr>
                <a:schemeClr val="tx2">
                  <a:lumMod val="75000"/>
                </a:schemeClr>
              </a:buClr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similar idea can be extended for a bigger region to study weather these changes are still prominent on the same scale. </a:t>
            </a:r>
          </a:p>
          <a:p>
            <a:pPr algn="just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multi-model ensemble of CMIP6 models can be used. </a:t>
            </a:r>
          </a:p>
          <a:p>
            <a:pPr marL="0" indent="0" algn="just">
              <a:buClr>
                <a:schemeClr val="tx2">
                  <a:lumMod val="75000"/>
                </a:schemeClr>
              </a:buClr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5CC707-D02C-89FB-C4E5-D19784719B12}"/>
              </a:ext>
            </a:extLst>
          </p:cNvPr>
          <p:cNvSpPr txBox="1">
            <a:spLocks/>
          </p:cNvSpPr>
          <p:nvPr/>
        </p:nvSpPr>
        <p:spPr>
          <a:xfrm>
            <a:off x="1393638" y="399096"/>
            <a:ext cx="9404723" cy="7439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1439002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CA98C-899F-4D93-80BB-E800FAE4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7200" b="0" i="0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br>
              <a:rPr lang="en-US" sz="7200" b="0" i="0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200" b="0" i="0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questions are welcome!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9DBC13-BA42-7264-D820-0B081A0AE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B2DA33E3-B0C5-4CCD-B9E0-E00CE6387DF7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28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687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0403-851E-4774-AD54-6BB936E42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2532"/>
            <a:ext cx="9144000" cy="891494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47253FF-1827-4B32-A2A4-94C0692F9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65514"/>
            <a:ext cx="9144000" cy="4321629"/>
          </a:xfrm>
        </p:spPr>
        <p:txBody>
          <a:bodyPr>
            <a:normAutofit lnSpcReduction="10000"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climate variability and change caused by natural processes and anthropogenic factors are major and important environmental issues that will affect the world.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AR6, IPCC has reported a likely global temperature increase in the range:</a:t>
            </a: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1.4°C for low emissions scenario (SSP1-1.9),</a:t>
            </a: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2.7°C for an intermediate emissions scenario (SSP2-4.5) , and</a:t>
            </a: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4.4°C for a very high emissions scenario (SSP5-8.5).</a:t>
            </a:r>
            <a:endParaRPr lang="en-US" sz="16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global surface temperature has risen faster than in any prior 50-year period in at least the last 2,000 years.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IN" sz="2400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019E092-7337-CAEE-2444-28AD9EB2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7028" y="3395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B2DA33E3-B0C5-4CCD-B9E0-E00CE6387DF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269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0403-851E-4774-AD54-6BB936E42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5110"/>
            <a:ext cx="9144000" cy="891494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47253FF-1827-4B32-A2A4-94C0692F9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65514"/>
            <a:ext cx="9144000" cy="4321629"/>
          </a:xfrm>
        </p:spPr>
        <p:txBody>
          <a:bodyPr>
            <a:norm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 change will increasingly add pressure on food production systems, undermining food security. Exposure to climate hazards will grow substantially, further stressing food security.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 accounts for about 12.5% of the total global wheat production and stands second after China.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crop yield is dependent on factors like water availability, temperature, atmospheric CO</a:t>
            </a:r>
            <a:r>
              <a:rPr lang="en-US" sz="2400" cap="none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concentration which are directly affected by climate change.</a:t>
            </a:r>
          </a:p>
          <a:p>
            <a:pPr marL="342900" indent="-342900" algn="just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IN" sz="2400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7992681-8B23-1817-6771-EBB27665C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7028" y="328240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B2DA33E3-B0C5-4CCD-B9E0-E00CE6387DF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76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791076-1BE7-42EB-A8C7-F1680B3C2088}"/>
              </a:ext>
            </a:extLst>
          </p:cNvPr>
          <p:cNvSpPr/>
          <p:nvPr/>
        </p:nvSpPr>
        <p:spPr>
          <a:xfrm>
            <a:off x="3532815" y="120814"/>
            <a:ext cx="5126370" cy="762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Review of literature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7A54F0-2ACB-4A56-904F-B7AFFFF4C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B2DA33E3-B0C5-4CCD-B9E0-E00CE6387DF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99043"/>
              </p:ext>
            </p:extLst>
          </p:nvPr>
        </p:nvGraphicFramePr>
        <p:xfrm>
          <a:off x="647701" y="1211227"/>
          <a:ext cx="10896598" cy="514385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019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0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2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4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</a:t>
                      </a:r>
                    </a:p>
                  </a:txBody>
                  <a:tcPr marL="56161" marR="56161" marT="28080" marB="280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Authors</a:t>
                      </a:r>
                    </a:p>
                  </a:txBody>
                  <a:tcPr marL="56161" marR="56161" marT="28080" marB="280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</a:p>
                  </a:txBody>
                  <a:tcPr marL="56161" marR="56161" marT="28080" marB="280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Findings</a:t>
                      </a:r>
                    </a:p>
                  </a:txBody>
                  <a:tcPr marL="56161" marR="56161" marT="28080" marB="280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8862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2011</a:t>
                      </a: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120" marR="4212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Kumar et al.</a:t>
                      </a:r>
                    </a:p>
                  </a:txBody>
                  <a:tcPr marL="42120" marR="42120" marT="0" marB="0"/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Impact of climate change on crop productivity in Western Ghats, coastal and northeastern regions of India</a:t>
                      </a:r>
                    </a:p>
                  </a:txBody>
                  <a:tcPr marL="42120" marR="4212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Irrigated rice in the Western Ghats region is likely to change by +5% to -11% in the PRECIS Alb 2030 scenario.</a:t>
                      </a: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Climate change in the 2030 scenario is projected to affect the yields of irrigated rice up to 10% in majority of the coastal district.</a:t>
                      </a:r>
                    </a:p>
                  </a:txBody>
                  <a:tcPr marL="42120" marR="4212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4493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2013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120" marR="4212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Mishra et al</a:t>
                      </a:r>
                      <a:r>
                        <a:rPr lang="en-I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120" marR="4212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Spatial variability of climate change impacts on yield of rice and wheat in the Indian Ganga Basin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120" marR="4212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"/>
                        <a:tabLst/>
                        <a:defRPr/>
                      </a:pPr>
                      <a:r>
                        <a:rPr lang="en-US" sz="1800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the upper IGB the rice yield will vary from −5.9 to −43.2% as compared to +1.2 to −22.6% in the lower IGB. </a:t>
                      </a:r>
                    </a:p>
                    <a:p>
                      <a:pPr marL="342900" marR="0" lvl="0" indent="-34290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"/>
                        <a:tabLst/>
                        <a:defRPr/>
                      </a:pPr>
                      <a:r>
                        <a:rPr lang="en-US" sz="1800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Similarly, the wheat yield will vary from −6.1 to −20.9% in the upper IGB as compared to 5.4 to −1.7% in the lower IGB.</a:t>
                      </a:r>
                      <a:endParaRPr lang="en-IN" sz="1800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120" marR="4212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100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2364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7A54F0-2ACB-4A56-904F-B7AFFFF4C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-31652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B2DA33E3-B0C5-4CCD-B9E0-E00CE6387DF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108692"/>
              </p:ext>
            </p:extLst>
          </p:nvPr>
        </p:nvGraphicFramePr>
        <p:xfrm>
          <a:off x="395111" y="952125"/>
          <a:ext cx="11334044" cy="5402255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060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1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07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81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</a:t>
                      </a:r>
                    </a:p>
                  </a:txBody>
                  <a:tcPr marL="56161" marR="56161" marT="28080" marB="280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Authors</a:t>
                      </a:r>
                    </a:p>
                  </a:txBody>
                  <a:tcPr marL="56161" marR="56161" marT="28080" marB="280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</a:p>
                  </a:txBody>
                  <a:tcPr marL="56161" marR="56161" marT="28080" marB="280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Findings</a:t>
                      </a:r>
                    </a:p>
                  </a:txBody>
                  <a:tcPr marL="56161" marR="56161" marT="28080" marB="280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5791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120" marR="4212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Kang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</a:t>
                      </a:r>
                      <a:r>
                        <a:rPr lang="en-I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120" marR="4212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 watershed-scale assessment of climate change impacts on crop yields in Atlantic Canada</a:t>
                      </a:r>
                    </a:p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120" marR="4212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Overall, results indicate crop yield reduction during rest of the 21st century due to climate change.</a:t>
                      </a: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Results suggest that although elevated CO</a:t>
                      </a:r>
                      <a:r>
                        <a:rPr lang="en-US" sz="1800" kern="1200" baseline="-250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concentrations could potentially increase crop yields, a projected increase in water stress caused by rising temperatures would offset this CO</a:t>
                      </a:r>
                      <a:r>
                        <a:rPr lang="en-US" sz="1800" kern="1200" baseline="-250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fertilization effect, leading to an overall decrease in crop yields.</a:t>
                      </a: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endParaRPr lang="en-IN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120" marR="4212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8329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120" marR="4212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cap="non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Arunrat</a:t>
                      </a:r>
                      <a:r>
                        <a:rPr lang="en-IN" sz="1800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120" marR="42120" marT="0" marB="0"/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Climate change impact on major crop yield and water footprint under CMIP6 climate projections in repeated drought and flood areas in Thailand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120" marR="4212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precipitation and maximum and minimum temperatures were projected to increase in all periods under both scenarios. </a:t>
                      </a: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There was a predicted reduction of first and second rice crop yields by −6.0% to −17.7%</a:t>
                      </a: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total WFs of maize, soybean, mung bean, and cassava production were roughly half that of rice production, indicating that these crops are suitable alternatives in the dry season.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120" marR="4212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F2520F2-767F-50A1-746F-08BB8AE791FB}"/>
              </a:ext>
            </a:extLst>
          </p:cNvPr>
          <p:cNvSpPr/>
          <p:nvPr/>
        </p:nvSpPr>
        <p:spPr>
          <a:xfrm>
            <a:off x="3532815" y="-71099"/>
            <a:ext cx="5126370" cy="762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Review of literature</a:t>
            </a:r>
          </a:p>
        </p:txBody>
      </p:sp>
    </p:spTree>
    <p:extLst>
      <p:ext uri="{BB962C8B-B14F-4D97-AF65-F5344CB8AC3E}">
        <p14:creationId xmlns:p14="http://schemas.microsoft.com/office/powerpoint/2010/main" val="41456393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7A54F0-2ACB-4A56-904F-B7AFFFF4C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B2DA33E3-B0C5-4CCD-B9E0-E00CE6387DF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425185"/>
              </p:ext>
            </p:extLst>
          </p:nvPr>
        </p:nvGraphicFramePr>
        <p:xfrm>
          <a:off x="838296" y="1221462"/>
          <a:ext cx="10515407" cy="4243392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83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1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29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75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</a:t>
                      </a:r>
                    </a:p>
                  </a:txBody>
                  <a:tcPr marL="56161" marR="56161" marT="28080" marB="280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Authors</a:t>
                      </a:r>
                    </a:p>
                  </a:txBody>
                  <a:tcPr marL="56161" marR="56161" marT="28080" marB="280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</a:p>
                  </a:txBody>
                  <a:tcPr marL="56161" marR="56161" marT="28080" marB="280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Findings</a:t>
                      </a:r>
                    </a:p>
                  </a:txBody>
                  <a:tcPr marL="56161" marR="56161" marT="28080" marB="280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5889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120" marR="4212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cap="non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Lontsi</a:t>
                      </a:r>
                      <a:r>
                        <a:rPr lang="en-IN" sz="1800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N" sz="1800" cap="non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Saadio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</a:t>
                      </a:r>
                      <a:r>
                        <a:rPr lang="en-I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120" marR="4212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Crops yield prediction based on machine learning models: Case of West African countries</a:t>
                      </a:r>
                    </a:p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120" marR="42120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Decision tree model performs well with a coefficient of determination(𝑅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of 95.3% while the K-Nearest Neighbor model and logistic regression perform, respectively, with 𝑅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of 93.15% and 89.78%.</a:t>
                      </a: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prediction results of the decision tree model and the K-Nearest Neighbor model are correlated to the expected data, which proves the efficacy of the model.</a:t>
                      </a:r>
                    </a:p>
                    <a:p>
                      <a:pPr marL="342900" marR="0" lvl="0" indent="-3429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endParaRPr lang="en-IN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120" marR="4212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889AB6-53F9-49D4-98B5-3CA13D8F8815}"/>
              </a:ext>
            </a:extLst>
          </p:cNvPr>
          <p:cNvSpPr/>
          <p:nvPr/>
        </p:nvSpPr>
        <p:spPr>
          <a:xfrm>
            <a:off x="3532815" y="120814"/>
            <a:ext cx="5126370" cy="762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Review of literature</a:t>
            </a:r>
          </a:p>
        </p:txBody>
      </p:sp>
    </p:spTree>
    <p:extLst>
      <p:ext uri="{BB962C8B-B14F-4D97-AF65-F5344CB8AC3E}">
        <p14:creationId xmlns:p14="http://schemas.microsoft.com/office/powerpoint/2010/main" val="11709460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0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24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47253FF-1827-4B32-A2A4-94C0692F9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0305" y="2172076"/>
            <a:ext cx="7481817" cy="3596546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9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earlier performed studies are mostly at India level or zone wise. However, no study has </a:t>
            </a:r>
            <a:r>
              <a:rPr lang="en-US" sz="2400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analysed</a:t>
            </a:r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yield on district level in Chhattisgarh.</a:t>
            </a:r>
          </a:p>
          <a:p>
            <a:pPr marL="342900" indent="-342900" algn="just">
              <a:lnSpc>
                <a:spcPct val="9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Also, none of the studies has been conducted using CMIP6 projections in India, let alone Chhattisgarh.</a:t>
            </a:r>
          </a:p>
          <a:p>
            <a:pPr marL="342900" indent="-342900" algn="just">
              <a:lnSpc>
                <a:spcPct val="9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IN" sz="2400" cap="none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1E0403-851E-4774-AD54-6BB936E42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596" y="694888"/>
            <a:ext cx="6974915" cy="115993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Research Gaps</a:t>
            </a: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F7BBEE1-2F0F-A6FE-53AE-66EC7F8E9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B2DA33E3-B0C5-4CCD-B9E0-E00CE6387DF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224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0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24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47253FF-1827-4B32-A2A4-94C0692F9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0305" y="2172076"/>
            <a:ext cx="7481817" cy="3596546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setup, calibrate and validate the APSIM Next Generation and DSSAT model for simulating district wheat yields for Chhattisgarh.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evaluate the impacts of climate change on wheat yield under CMIP6 climatic projections.</a:t>
            </a:r>
          </a:p>
          <a:p>
            <a:pPr algn="just">
              <a:lnSpc>
                <a:spcPct val="90000"/>
              </a:lnSpc>
              <a:buClr>
                <a:schemeClr val="tx2">
                  <a:lumMod val="75000"/>
                </a:schemeClr>
              </a:buClr>
            </a:pPr>
            <a:endParaRPr lang="en-IN" sz="2400" cap="none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1E0403-851E-4774-AD54-6BB936E42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596" y="694888"/>
            <a:ext cx="6974915" cy="115993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F7BBEE1-2F0F-A6FE-53AE-66EC7F8E9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B2DA33E3-B0C5-4CCD-B9E0-E00CE6387DF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460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4F79AD7-1A58-414D-BB81-9AF04F9C8181}">
  <we:reference id="wa104381909" version="3.4.0.0" store="en-US" storeType="OMEX"/>
  <we:alternateReferences>
    <we:reference id="WA104381909" version="3.4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7815</TotalTime>
  <Words>1594</Words>
  <Application>Microsoft Office PowerPoint</Application>
  <PresentationFormat>Widescreen</PresentationFormat>
  <Paragraphs>284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Cambria Math</vt:lpstr>
      <vt:lpstr>Century Gothic</vt:lpstr>
      <vt:lpstr>Symbol</vt:lpstr>
      <vt:lpstr>Times New Roman</vt:lpstr>
      <vt:lpstr>Wingdings</vt:lpstr>
      <vt:lpstr>Wingdings 3</vt:lpstr>
      <vt:lpstr>Ion</vt:lpstr>
      <vt:lpstr>Climate Variability and Change Impact  on Crop Yield </vt:lpstr>
      <vt:lpstr>Contents of Presentation </vt:lpstr>
      <vt:lpstr>Introduction</vt:lpstr>
      <vt:lpstr>Introduction</vt:lpstr>
      <vt:lpstr>PowerPoint Presentation</vt:lpstr>
      <vt:lpstr>PowerPoint Presentation</vt:lpstr>
      <vt:lpstr>PowerPoint Presentation</vt:lpstr>
      <vt:lpstr>Research Gaps</vt:lpstr>
      <vt:lpstr>Objectives</vt:lpstr>
      <vt:lpstr>Study Area</vt:lpstr>
      <vt:lpstr>Data and Source</vt:lpstr>
      <vt:lpstr>Similarities between  APSIM Next Gen and DSSAT</vt:lpstr>
      <vt:lpstr>Differences between  APSIM Next Gen and DSSAT</vt:lpstr>
      <vt:lpstr>Calibration and Validation of APSIM Next Gen and DSSAT</vt:lpstr>
      <vt:lpstr>PowerPoint Presentation</vt:lpstr>
      <vt:lpstr>Bias Correction of the Climate Projections </vt:lpstr>
      <vt:lpstr>Historical Period : 1981 to 2014</vt:lpstr>
      <vt:lpstr>Historical Vs Transition Period : 2015 to 2020</vt:lpstr>
      <vt:lpstr>Assessment of Climatic Scenarios for Transition Period</vt:lpstr>
      <vt:lpstr>Observed Data vs Simulation for Near Future Period : 2021 to 2060</vt:lpstr>
      <vt:lpstr>Observed Data vs Simulation for Far Future Period : 2061 to 2100</vt:lpstr>
      <vt:lpstr>Precipitation Trends During Near Future (2021-2060) and Far Future (2061-2100)</vt:lpstr>
      <vt:lpstr>Maximum Temperature Trends During Near Future (2021-2060) and Far Future (2061-2100)</vt:lpstr>
      <vt:lpstr>Minimum Temperature Trends During Near Future (2021-2060) and Far Future (2061-2100)</vt:lpstr>
      <vt:lpstr>Impact on Wheat Yields During Near Future (2021-2060) and Far Future (2061-2100)</vt:lpstr>
      <vt:lpstr>CONCLUSION</vt:lpstr>
      <vt:lpstr>PowerPoint Presentation</vt:lpstr>
      <vt:lpstr>Thank you Your questions are welcome!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variability and change impact on crop yield</dc:title>
  <dc:creator>Rajul Upadhyay</dc:creator>
  <cp:lastModifiedBy>Sakshi Jharbade</cp:lastModifiedBy>
  <cp:revision>260</cp:revision>
  <dcterms:created xsi:type="dcterms:W3CDTF">2022-04-01T08:39:16Z</dcterms:created>
  <dcterms:modified xsi:type="dcterms:W3CDTF">2023-05-04T22:36:11Z</dcterms:modified>
</cp:coreProperties>
</file>